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8" r:id="rId3"/>
    <p:sldId id="287" r:id="rId4"/>
    <p:sldId id="282" r:id="rId5"/>
    <p:sldId id="314" r:id="rId6"/>
    <p:sldId id="315" r:id="rId7"/>
    <p:sldId id="316" r:id="rId8"/>
    <p:sldId id="313" r:id="rId9"/>
    <p:sldId id="318" r:id="rId10"/>
    <p:sldId id="320" r:id="rId11"/>
    <p:sldId id="290" r:id="rId12"/>
    <p:sldId id="291" r:id="rId13"/>
    <p:sldId id="292" r:id="rId14"/>
    <p:sldId id="293" r:id="rId15"/>
    <p:sldId id="303" r:id="rId16"/>
    <p:sldId id="294" r:id="rId17"/>
    <p:sldId id="289" r:id="rId18"/>
    <p:sldId id="297" r:id="rId19"/>
    <p:sldId id="298" r:id="rId20"/>
    <p:sldId id="309" r:id="rId21"/>
    <p:sldId id="299" r:id="rId22"/>
    <p:sldId id="300" r:id="rId23"/>
    <p:sldId id="296" r:id="rId24"/>
    <p:sldId id="301" r:id="rId25"/>
    <p:sldId id="302" r:id="rId26"/>
    <p:sldId id="305" r:id="rId27"/>
    <p:sldId id="311" r:id="rId28"/>
    <p:sldId id="304" r:id="rId29"/>
    <p:sldId id="306" r:id="rId30"/>
    <p:sldId id="307" r:id="rId31"/>
    <p:sldId id="308" r:id="rId32"/>
    <p:sldId id="321" r:id="rId33"/>
    <p:sldId id="322" r:id="rId34"/>
    <p:sldId id="323" r:id="rId35"/>
    <p:sldId id="324"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0000FF"/>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86" d="100"/>
          <a:sy n="86" d="100"/>
        </p:scale>
        <p:origin x="3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A9CED-0DF9-435B-9F55-4B2E7CB895BA}" type="datetimeFigureOut">
              <a:rPr lang="ru-RU" smtClean="0"/>
              <a:t>02.03.2021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7C19E-93FD-4CB9-8642-BA8D3983E6AD}" type="slidenum">
              <a:rPr lang="ru-RU" smtClean="0"/>
              <a:t>‹#›</a:t>
            </a:fld>
            <a:endParaRPr lang="ru-RU"/>
          </a:p>
        </p:txBody>
      </p:sp>
    </p:spTree>
    <p:extLst>
      <p:ext uri="{BB962C8B-B14F-4D97-AF65-F5344CB8AC3E}">
        <p14:creationId xmlns:p14="http://schemas.microsoft.com/office/powerpoint/2010/main" val="84726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Вернуться к вопросу о представлении документов о выдвижении</a:t>
            </a:r>
            <a:endParaRPr lang="ru-RU" dirty="0"/>
          </a:p>
        </p:txBody>
      </p:sp>
      <p:sp>
        <p:nvSpPr>
          <p:cNvPr id="4" name="Номер слайда 3"/>
          <p:cNvSpPr>
            <a:spLocks noGrp="1"/>
          </p:cNvSpPr>
          <p:nvPr>
            <p:ph type="sldNum" sz="quarter" idx="10"/>
          </p:nvPr>
        </p:nvSpPr>
        <p:spPr/>
        <p:txBody>
          <a:bodyPr/>
          <a:lstStyle/>
          <a:p>
            <a:fld id="{02B7C19E-93FD-4CB9-8642-BA8D3983E6AD}" type="slidenum">
              <a:rPr lang="ru-RU" smtClean="0"/>
              <a:t>20</a:t>
            </a:fld>
            <a:endParaRPr lang="ru-RU"/>
          </a:p>
        </p:txBody>
      </p:sp>
    </p:spTree>
    <p:extLst>
      <p:ext uri="{BB962C8B-B14F-4D97-AF65-F5344CB8AC3E}">
        <p14:creationId xmlns:p14="http://schemas.microsoft.com/office/powerpoint/2010/main" val="358506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Вернуться к вопросу о представлении документов о выдвижении</a:t>
            </a:r>
            <a:endParaRPr lang="ru-RU" dirty="0"/>
          </a:p>
        </p:txBody>
      </p:sp>
      <p:sp>
        <p:nvSpPr>
          <p:cNvPr id="4" name="Номер слайда 3"/>
          <p:cNvSpPr>
            <a:spLocks noGrp="1"/>
          </p:cNvSpPr>
          <p:nvPr>
            <p:ph type="sldNum" sz="quarter" idx="10"/>
          </p:nvPr>
        </p:nvSpPr>
        <p:spPr/>
        <p:txBody>
          <a:bodyPr/>
          <a:lstStyle/>
          <a:p>
            <a:fld id="{02B7C19E-93FD-4CB9-8642-BA8D3983E6AD}" type="slidenum">
              <a:rPr lang="ru-RU" smtClean="0"/>
              <a:t>27</a:t>
            </a:fld>
            <a:endParaRPr lang="ru-RU"/>
          </a:p>
        </p:txBody>
      </p:sp>
    </p:spTree>
    <p:extLst>
      <p:ext uri="{BB962C8B-B14F-4D97-AF65-F5344CB8AC3E}">
        <p14:creationId xmlns:p14="http://schemas.microsoft.com/office/powerpoint/2010/main" val="62593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88093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24061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83829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243819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288899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C13842-7E77-48AF-9F74-9D17D77E5AE0}" type="datetimeFigureOut">
              <a:rPr lang="ru-RU" smtClean="0"/>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330574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C13842-7E77-48AF-9F74-9D17D77E5AE0}" type="datetimeFigureOut">
              <a:rPr lang="ru-RU" smtClean="0"/>
              <a:t>02.03.2021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62707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C13842-7E77-48AF-9F74-9D17D77E5AE0}" type="datetimeFigureOut">
              <a:rPr lang="ru-RU" smtClean="0"/>
              <a:t>02.03.2021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05725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C13842-7E77-48AF-9F74-9D17D77E5AE0}" type="datetimeFigureOut">
              <a:rPr lang="ru-RU" smtClean="0"/>
              <a:t>02.03.2021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158412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4C13842-7E77-48AF-9F74-9D17D77E5AE0}" type="datetimeFigureOut">
              <a:rPr lang="ru-RU" smtClean="0"/>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364114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4C13842-7E77-48AF-9F74-9D17D77E5AE0}" type="datetimeFigureOut">
              <a:rPr lang="ru-RU" smtClean="0"/>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FDA9D8-CA29-4BD7-8EE6-C64E150217D2}" type="slidenum">
              <a:rPr lang="ru-RU" smtClean="0"/>
              <a:t>‹#›</a:t>
            </a:fld>
            <a:endParaRPr lang="ru-RU"/>
          </a:p>
        </p:txBody>
      </p:sp>
    </p:spTree>
    <p:extLst>
      <p:ext uri="{BB962C8B-B14F-4D97-AF65-F5344CB8AC3E}">
        <p14:creationId xmlns:p14="http://schemas.microsoft.com/office/powerpoint/2010/main" val="5044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13842-7E77-48AF-9F74-9D17D77E5AE0}" type="datetimeFigureOut">
              <a:rPr lang="ru-RU" smtClean="0"/>
              <a:t>02.03.2021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DA9D8-CA29-4BD7-8EE6-C64E150217D2}" type="slidenum">
              <a:rPr lang="ru-RU" smtClean="0"/>
              <a:t>‹#›</a:t>
            </a:fld>
            <a:endParaRPr lang="ru-RU"/>
          </a:p>
        </p:txBody>
      </p:sp>
    </p:spTree>
    <p:extLst>
      <p:ext uri="{BB962C8B-B14F-4D97-AF65-F5344CB8AC3E}">
        <p14:creationId xmlns:p14="http://schemas.microsoft.com/office/powerpoint/2010/main" val="3205866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668" y="169325"/>
            <a:ext cx="11359166" cy="650945"/>
          </a:xfrm>
        </p:spPr>
        <p:txBody>
          <a:bodyPr>
            <a:noAutofit/>
          </a:bodyPr>
          <a:lstStyle/>
          <a:p>
            <a:r>
              <a:rPr lang="ru-RU" sz="2000" b="1" dirty="0" smtClean="0">
                <a:solidFill>
                  <a:srgbClr val="000099"/>
                </a:solidFill>
                <a:latin typeface="+mn-lt"/>
              </a:rPr>
              <a:t>ИЗБИРАТЕЛЬНАЯ КОМИССИЯ КАЛИНИНГРАДСКОЙ ОБЛАСТИ</a:t>
            </a:r>
            <a:r>
              <a:rPr lang="ru-RU" sz="1800" b="1" dirty="0" smtClean="0">
                <a:solidFill>
                  <a:srgbClr val="000099"/>
                </a:solidFill>
                <a:latin typeface="+mn-lt"/>
              </a:rPr>
              <a:t/>
            </a:r>
            <a:br>
              <a:rPr lang="ru-RU" sz="1800" b="1" dirty="0" smtClean="0">
                <a:solidFill>
                  <a:srgbClr val="000099"/>
                </a:solidFill>
                <a:latin typeface="+mn-lt"/>
              </a:rPr>
            </a:br>
            <a:r>
              <a:rPr lang="ru-RU" sz="1800" b="1" dirty="0" smtClean="0">
                <a:solidFill>
                  <a:srgbClr val="000099"/>
                </a:solidFill>
                <a:latin typeface="+mn-lt"/>
              </a:rPr>
              <a:t>Центр обучения кадров избирательных комиссий и иных участников избирательного процесса</a:t>
            </a:r>
            <a:endParaRPr lang="ru-RU" sz="1800" b="1" dirty="0">
              <a:solidFill>
                <a:srgbClr val="000099"/>
              </a:solidFill>
              <a:latin typeface="+mn-lt"/>
            </a:endParaRPr>
          </a:p>
        </p:txBody>
      </p:sp>
      <p:sp>
        <p:nvSpPr>
          <p:cNvPr id="3" name="Подзаголовок 2"/>
          <p:cNvSpPr>
            <a:spLocks noGrp="1"/>
          </p:cNvSpPr>
          <p:nvPr>
            <p:ph type="subTitle" idx="1"/>
          </p:nvPr>
        </p:nvSpPr>
        <p:spPr>
          <a:xfrm>
            <a:off x="0" y="4319469"/>
            <a:ext cx="12192000" cy="1113143"/>
          </a:xfrm>
        </p:spPr>
        <p:txBody>
          <a:bodyPr>
            <a:normAutofit/>
          </a:bodyPr>
          <a:lstStyle/>
          <a:p>
            <a:r>
              <a:rPr lang="ru-RU" sz="3200" b="1" dirty="0" smtClean="0">
                <a:solidFill>
                  <a:srgbClr val="000099"/>
                </a:solidFill>
              </a:rPr>
              <a:t>ПРИЕМ ДОКУМЕНТОВ О ВЫДВИЖЕНИИ КАНДИДАТОВ, МУНИЦИПАЛЬНОГО СПИСКА КАНДИДАТОВ</a:t>
            </a:r>
          </a:p>
        </p:txBody>
      </p:sp>
      <p:pic>
        <p:nvPicPr>
          <p:cNvPr id="4" name="Рисунок 3" descr="embl_ikko.jpeg"/>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4851515" y="1900788"/>
            <a:ext cx="2488969" cy="1568553"/>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21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
            <a:ext cx="12192000" cy="78856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bg1"/>
                </a:solidFill>
                <a:effectLst>
                  <a:outerShdw blurRad="38100" dist="38100" dir="2700000" algn="tl">
                    <a:srgbClr val="000000">
                      <a:alpha val="43137"/>
                    </a:srgbClr>
                  </a:outerShdw>
                </a:effectLst>
              </a:rPr>
              <a:t>УСЛОВИЯ ВЫДВИЖЕНИЯ МУНИЦИПАЛЬНОГО СПИСКА КАНДИДАТОВ </a:t>
            </a:r>
            <a:br>
              <a:rPr lang="ru-RU" sz="2400" b="1" dirty="0" smtClean="0">
                <a:solidFill>
                  <a:schemeClr val="bg1"/>
                </a:solidFill>
                <a:effectLst>
                  <a:outerShdw blurRad="38100" dist="38100" dir="2700000" algn="tl">
                    <a:srgbClr val="000000">
                      <a:alpha val="43137"/>
                    </a:srgbClr>
                  </a:outerShdw>
                </a:effectLst>
              </a:rPr>
            </a:br>
            <a:r>
              <a:rPr lang="ru-RU" sz="2400" b="1" dirty="0" smtClean="0">
                <a:solidFill>
                  <a:schemeClr val="bg1"/>
                </a:solidFill>
                <a:effectLst>
                  <a:outerShdw blurRad="38100" dist="38100" dir="2700000" algn="tl">
                    <a:srgbClr val="000000">
                      <a:alpha val="43137"/>
                    </a:srgbClr>
                  </a:outerShdw>
                </a:effectLst>
                <a:latin typeface="Arial Black" panose="020B0A04020102020204" pitchFamily="34" charset="0"/>
              </a:rPr>
              <a:t>ПО МУНИЦИПАЛЬНОМУ ИЗБИРАТЕЛЬНОМУ ОКРУГУ</a:t>
            </a:r>
          </a:p>
        </p:txBody>
      </p:sp>
      <p:sp>
        <p:nvSpPr>
          <p:cNvPr id="2" name="Прямоугольник 1"/>
          <p:cNvSpPr/>
          <p:nvPr/>
        </p:nvSpPr>
        <p:spPr>
          <a:xfrm>
            <a:off x="-1" y="788565"/>
            <a:ext cx="12191999" cy="60694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
            </a:pPr>
            <a:r>
              <a:rPr lang="ru-RU" sz="2000" dirty="0">
                <a:solidFill>
                  <a:schemeClr val="tx1"/>
                </a:solidFill>
              </a:rPr>
              <a:t>Выдвижение в составе муниципального списка кандидатов осуществляется </a:t>
            </a:r>
            <a:r>
              <a:rPr lang="ru-RU" sz="2000" b="1" dirty="0">
                <a:solidFill>
                  <a:schemeClr val="tx1"/>
                </a:solidFill>
              </a:rPr>
              <a:t>политической </a:t>
            </a:r>
            <a:r>
              <a:rPr lang="ru-RU" sz="2000" b="1" dirty="0" smtClean="0">
                <a:solidFill>
                  <a:schemeClr val="tx1"/>
                </a:solidFill>
              </a:rPr>
              <a:t>партией</a:t>
            </a:r>
            <a:r>
              <a:rPr lang="ru-RU" sz="2000" dirty="0" smtClean="0">
                <a:solidFill>
                  <a:schemeClr val="tx1"/>
                </a:solidFill>
              </a:rPr>
              <a:t>, а </a:t>
            </a:r>
            <a:r>
              <a:rPr lang="ru-RU" sz="2000" dirty="0">
                <a:solidFill>
                  <a:schemeClr val="tx1"/>
                </a:solidFill>
              </a:rPr>
              <a:t>в случаях, предусмотренных уставом политической партии, и ее региональным отделением или иным структурным подразделением, имеющими в соответствии с федеральным законодательством право участвовать в муниципальных </a:t>
            </a:r>
            <a:r>
              <a:rPr lang="ru-RU" sz="2000" dirty="0" smtClean="0">
                <a:solidFill>
                  <a:schemeClr val="tx1"/>
                </a:solidFill>
              </a:rPr>
              <a:t>выборах;</a:t>
            </a:r>
          </a:p>
          <a:p>
            <a:pPr marL="285750" indent="-285750" algn="just">
              <a:spcAft>
                <a:spcPts val="600"/>
              </a:spcAft>
              <a:buFont typeface="Wingdings" panose="05000000000000000000" pitchFamily="2" charset="2"/>
              <a:buChar char="§"/>
            </a:pPr>
            <a:r>
              <a:rPr lang="ru-RU" sz="2000" dirty="0">
                <a:solidFill>
                  <a:schemeClr val="tx1"/>
                </a:solidFill>
              </a:rPr>
              <a:t>Общее число кандидатов, включенных в муниципальный список кандидатов, не может превышать количество распределяемых по пропорциональной системе депутатских мандатов более </a:t>
            </a:r>
            <a:r>
              <a:rPr lang="ru-RU" sz="2000" b="1" dirty="0">
                <a:solidFill>
                  <a:schemeClr val="tx1"/>
                </a:solidFill>
              </a:rPr>
              <a:t>чем на 25 </a:t>
            </a:r>
            <a:r>
              <a:rPr lang="ru-RU" sz="2000" b="1" dirty="0" smtClean="0">
                <a:solidFill>
                  <a:schemeClr val="tx1"/>
                </a:solidFill>
              </a:rPr>
              <a:t>процентов;</a:t>
            </a:r>
          </a:p>
          <a:p>
            <a:pPr marL="285750" indent="-285750" algn="just">
              <a:spcAft>
                <a:spcPts val="600"/>
              </a:spcAft>
              <a:buFont typeface="Wingdings" panose="05000000000000000000" pitchFamily="2" charset="2"/>
              <a:buChar char="§"/>
            </a:pPr>
            <a:r>
              <a:rPr lang="ru-RU" sz="2000" dirty="0">
                <a:solidFill>
                  <a:schemeClr val="tx1"/>
                </a:solidFill>
              </a:rPr>
              <a:t>Кандидат может упоминаться в муниципальном списке кандидатов </a:t>
            </a:r>
            <a:r>
              <a:rPr lang="ru-RU" sz="2000" b="1" dirty="0">
                <a:solidFill>
                  <a:schemeClr val="tx1"/>
                </a:solidFill>
              </a:rPr>
              <a:t>только один </a:t>
            </a:r>
            <a:r>
              <a:rPr lang="ru-RU" sz="2000" b="1" dirty="0" smtClean="0">
                <a:solidFill>
                  <a:schemeClr val="tx1"/>
                </a:solidFill>
              </a:rPr>
              <a:t>раз;</a:t>
            </a:r>
          </a:p>
          <a:p>
            <a:pPr marL="285750" indent="-285750" algn="just">
              <a:spcAft>
                <a:spcPts val="600"/>
              </a:spcAft>
              <a:buFont typeface="Wingdings" panose="05000000000000000000" pitchFamily="2" charset="2"/>
              <a:buChar char="§"/>
            </a:pPr>
            <a:r>
              <a:rPr lang="ru-RU" sz="2000" dirty="0">
                <a:solidFill>
                  <a:schemeClr val="tx1"/>
                </a:solidFill>
              </a:rPr>
              <a:t>Политическая партия вправе включать в муниципальный список кандидатов лиц</a:t>
            </a:r>
            <a:r>
              <a:rPr lang="ru-RU" sz="2000" b="1" dirty="0">
                <a:solidFill>
                  <a:schemeClr val="tx1"/>
                </a:solidFill>
              </a:rPr>
              <a:t>, </a:t>
            </a:r>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не </a:t>
            </a:r>
            <a:r>
              <a:rPr lang="ru-RU" sz="2000" b="1" dirty="0">
                <a:solidFill>
                  <a:schemeClr val="tx1"/>
                </a:solidFill>
              </a:rPr>
              <a:t>являющихся членами данной или иной политической </a:t>
            </a:r>
            <a:r>
              <a:rPr lang="ru-RU" sz="2000" b="1" dirty="0" smtClean="0">
                <a:solidFill>
                  <a:schemeClr val="tx1"/>
                </a:solidFill>
              </a:rPr>
              <a:t>партии;</a:t>
            </a:r>
          </a:p>
          <a:p>
            <a:pPr marL="285750" indent="-285750" algn="just">
              <a:spcAft>
                <a:spcPts val="600"/>
              </a:spcAft>
              <a:buFont typeface="Wingdings" panose="05000000000000000000" pitchFamily="2" charset="2"/>
              <a:buChar char="§"/>
            </a:pPr>
            <a:r>
              <a:rPr lang="ru-RU" sz="2000" dirty="0">
                <a:solidFill>
                  <a:schemeClr val="tx1"/>
                </a:solidFill>
              </a:rPr>
              <a:t>Кандидаты, баллотирующиеся </a:t>
            </a:r>
            <a:r>
              <a:rPr lang="ru-RU" sz="2000" b="1" dirty="0">
                <a:solidFill>
                  <a:schemeClr val="tx1"/>
                </a:solidFill>
              </a:rPr>
              <a:t>только в составе муниципального списка кандидатов, выдвинутого избирательным объединением</a:t>
            </a:r>
            <a:r>
              <a:rPr lang="ru-RU" sz="2000" b="1" dirty="0" smtClean="0">
                <a:solidFill>
                  <a:schemeClr val="tx1"/>
                </a:solidFill>
              </a:rPr>
              <a:t>, </a:t>
            </a:r>
            <a:r>
              <a:rPr lang="ru-RU" sz="2000" b="1" dirty="0">
                <a:solidFill>
                  <a:schemeClr val="tx1"/>
                </a:solidFill>
              </a:rPr>
              <a:t>собственные избирательные фонды не </a:t>
            </a:r>
            <a:r>
              <a:rPr lang="ru-RU" sz="2000" b="1" dirty="0" smtClean="0">
                <a:solidFill>
                  <a:schemeClr val="tx1"/>
                </a:solidFill>
              </a:rPr>
              <a:t>создают;</a:t>
            </a:r>
          </a:p>
          <a:p>
            <a:pPr marL="285750" indent="-285750" algn="just">
              <a:spcAft>
                <a:spcPts val="600"/>
              </a:spcAft>
              <a:buFont typeface="Wingdings" panose="05000000000000000000" pitchFamily="2" charset="2"/>
              <a:buChar char="§"/>
            </a:pPr>
            <a:r>
              <a:rPr lang="ru-RU" sz="2000" dirty="0">
                <a:solidFill>
                  <a:schemeClr val="tx1"/>
                </a:solidFill>
              </a:rPr>
              <a:t>Муниципальный список кандидатов, выдвинутый избирательным объединением, представляется </a:t>
            </a:r>
            <a:r>
              <a:rPr lang="ru-RU" sz="2000" b="1" dirty="0">
                <a:solidFill>
                  <a:schemeClr val="tx1"/>
                </a:solidFill>
              </a:rPr>
              <a:t>уполномоченным представителем избирательного объединения </a:t>
            </a:r>
            <a:r>
              <a:rPr lang="ru-RU" sz="2000" dirty="0">
                <a:solidFill>
                  <a:schemeClr val="tx1"/>
                </a:solidFill>
              </a:rPr>
              <a:t>в избирательную комиссию, организующую </a:t>
            </a:r>
            <a:r>
              <a:rPr lang="ru-RU" sz="2000" dirty="0" smtClean="0">
                <a:solidFill>
                  <a:schemeClr val="tx1"/>
                </a:solidFill>
              </a:rPr>
              <a:t>выборы</a:t>
            </a:r>
            <a:endParaRPr lang="ru-RU" sz="2000" dirty="0">
              <a:solidFill>
                <a:schemeClr val="tx1"/>
              </a:solidFill>
            </a:endParaRPr>
          </a:p>
        </p:txBody>
      </p:sp>
    </p:spTree>
    <p:extLst>
      <p:ext uri="{BB962C8B-B14F-4D97-AF65-F5344CB8AC3E}">
        <p14:creationId xmlns:p14="http://schemas.microsoft.com/office/powerpoint/2010/main" val="239268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ДОКУМЕНТЫ ТИК (ИКМО), ИСПОЛЬЗУЕМЫЕ ПРИ ПРИЕМЕ ДОКУМЕНТОВ: </a:t>
            </a:r>
            <a:endParaRPr lang="ru-RU" sz="2400" b="1" dirty="0"/>
          </a:p>
        </p:txBody>
      </p:sp>
      <p:pic>
        <p:nvPicPr>
          <p:cNvPr id="2050" name="Picture 2" descr="zhurnal-registratsii-ishodyashchih-dokumentov-700x700"/>
          <p:cNvPicPr>
            <a:picLocks noChangeAspect="1" noChangeArrowheads="1"/>
          </p:cNvPicPr>
          <p:nvPr/>
        </p:nvPicPr>
        <p:blipFill rotWithShape="1">
          <a:blip r:embed="rId2">
            <a:lum contrast="20000"/>
            <a:extLst>
              <a:ext uri="{28A0092B-C50C-407E-A947-70E740481C1C}">
                <a14:useLocalDpi xmlns:a14="http://schemas.microsoft.com/office/drawing/2010/main" val="0"/>
              </a:ext>
            </a:extLst>
          </a:blip>
          <a:srcRect l="17321" t="2382" r="18526" b="3351"/>
          <a:stretch/>
        </p:blipFill>
        <p:spPr bwMode="auto">
          <a:xfrm>
            <a:off x="188258" y="820272"/>
            <a:ext cx="216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descr="https://kenigoffice.ru/image/cache/catalog/goods/zhvhod-600x6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23" t="4503" r="20856" b="7890"/>
          <a:stretch/>
        </p:blipFill>
        <p:spPr bwMode="auto">
          <a:xfrm>
            <a:off x="1854604" y="2655851"/>
            <a:ext cx="216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rotWithShape="1">
          <a:blip r:embed="rId4"/>
          <a:srcRect l="25699" t="12924" r="21912" b="9392"/>
          <a:stretch/>
        </p:blipFill>
        <p:spPr>
          <a:xfrm>
            <a:off x="8177396" y="1711140"/>
            <a:ext cx="3886364" cy="3240000"/>
          </a:xfrm>
          <a:prstGeom prst="rect">
            <a:avLst/>
          </a:prstGeom>
        </p:spPr>
      </p:pic>
      <p:pic>
        <p:nvPicPr>
          <p:cNvPr id="5" name="Рисунок 4"/>
          <p:cNvPicPr>
            <a:picLocks noChangeAspect="1"/>
          </p:cNvPicPr>
          <p:nvPr/>
        </p:nvPicPr>
        <p:blipFill rotWithShape="1">
          <a:blip r:embed="rId5"/>
          <a:srcRect l="10587" t="8215" r="51803" b="5664"/>
          <a:stretch/>
        </p:blipFill>
        <p:spPr>
          <a:xfrm>
            <a:off x="4145645" y="820272"/>
            <a:ext cx="3900710" cy="5021736"/>
          </a:xfrm>
          <a:prstGeom prst="rect">
            <a:avLst/>
          </a:prstGeom>
        </p:spPr>
      </p:pic>
      <p:sp>
        <p:nvSpPr>
          <p:cNvPr id="6" name="Прямоугольник 5"/>
          <p:cNvSpPr/>
          <p:nvPr/>
        </p:nvSpPr>
        <p:spPr>
          <a:xfrm>
            <a:off x="94129" y="5997388"/>
            <a:ext cx="3920475" cy="712695"/>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Журналы входящих  и исходящих документов</a:t>
            </a:r>
            <a:endParaRPr lang="ru-RU" dirty="0"/>
          </a:p>
        </p:txBody>
      </p:sp>
      <p:sp>
        <p:nvSpPr>
          <p:cNvPr id="9" name="Прямоугольник 8"/>
          <p:cNvSpPr/>
          <p:nvPr/>
        </p:nvSpPr>
        <p:spPr>
          <a:xfrm>
            <a:off x="4135762" y="5997388"/>
            <a:ext cx="3920475" cy="712695"/>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Подтверждения о получении документов</a:t>
            </a:r>
            <a:endParaRPr lang="ru-RU" dirty="0"/>
          </a:p>
        </p:txBody>
      </p:sp>
      <p:sp>
        <p:nvSpPr>
          <p:cNvPr id="10" name="Прямоугольник 9"/>
          <p:cNvSpPr/>
          <p:nvPr/>
        </p:nvSpPr>
        <p:spPr>
          <a:xfrm>
            <a:off x="8177395" y="5997388"/>
            <a:ext cx="3920475" cy="712695"/>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Разрешение на открытие специального избирательного счета</a:t>
            </a:r>
            <a:endParaRPr lang="ru-RU" dirty="0"/>
          </a:p>
        </p:txBody>
      </p:sp>
    </p:spTree>
    <p:extLst>
      <p:ext uri="{BB962C8B-B14F-4D97-AF65-F5344CB8AC3E}">
        <p14:creationId xmlns:p14="http://schemas.microsoft.com/office/powerpoint/2010/main" val="355950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ИСПОЛЬЗОВАНИЕ ЖУРНАЛОВ РЕГИСТРАЦИИ ИСХОДЯЩИХ И ВХОДЯЩИХ ДОКУМЕНТОВ: </a:t>
            </a:r>
            <a:endParaRPr lang="ru-RU" sz="2400" b="1" dirty="0"/>
          </a:p>
        </p:txBody>
      </p:sp>
      <p:pic>
        <p:nvPicPr>
          <p:cNvPr id="2050" name="Picture 2" descr="zhurnal-registratsii-ishodyashchih-dokumentov-700x700"/>
          <p:cNvPicPr>
            <a:picLocks noChangeAspect="1" noChangeArrowheads="1"/>
          </p:cNvPicPr>
          <p:nvPr/>
        </p:nvPicPr>
        <p:blipFill rotWithShape="1">
          <a:blip r:embed="rId2" cstate="print">
            <a:lum contrast="20000"/>
            <a:extLst>
              <a:ext uri="{28A0092B-C50C-407E-A947-70E740481C1C}">
                <a14:useLocalDpi xmlns:a14="http://schemas.microsoft.com/office/drawing/2010/main" val="0"/>
              </a:ext>
            </a:extLst>
          </a:blip>
          <a:srcRect l="17321" t="2382" r="18526" b="3351"/>
          <a:stretch/>
        </p:blipFill>
        <p:spPr bwMode="auto">
          <a:xfrm>
            <a:off x="196133" y="4048204"/>
            <a:ext cx="156000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descr="https://kenigoffice.ru/image/cache/catalog/goods/zhvhod-600x6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23" t="4503" r="20856" b="7890"/>
          <a:stretch/>
        </p:blipFill>
        <p:spPr bwMode="auto">
          <a:xfrm>
            <a:off x="196133" y="1156448"/>
            <a:ext cx="156000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990163" y="1156448"/>
            <a:ext cx="9883589" cy="2340000"/>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t"/>
          <a:lstStyle/>
          <a:p>
            <a:pPr algn="ctr"/>
            <a:r>
              <a:rPr lang="ru-RU" dirty="0" smtClean="0"/>
              <a:t>В ЖУРНАЛЕ РЕГИСТРАЦИИ ВХОДЯЩИХ ДОКУМЕНТОВ РЕГИСТРИРУЮТСЯ:</a:t>
            </a:r>
          </a:p>
          <a:p>
            <a:pPr marL="285750" indent="-285750" algn="just">
              <a:buFont typeface="Wingdings" panose="05000000000000000000" pitchFamily="2" charset="2"/>
              <a:buChar char="§"/>
            </a:pPr>
            <a:r>
              <a:rPr lang="ru-RU" dirty="0" smtClean="0"/>
              <a:t>заявление о выдвижении кандидата, списка кандидатов, а прилагаемые к заявлению документы вносятся в соответствующие подтверждения;</a:t>
            </a:r>
          </a:p>
          <a:p>
            <a:pPr marL="285750" indent="-285750" algn="just">
              <a:buFont typeface="Wingdings" panose="05000000000000000000" pitchFamily="2" charset="2"/>
              <a:buChar char="§"/>
            </a:pPr>
            <a:r>
              <a:rPr lang="ru-RU" dirty="0" smtClean="0"/>
              <a:t>уведомление об открытии специального избирательного счета;</a:t>
            </a:r>
          </a:p>
          <a:p>
            <a:pPr marL="285750" indent="-285750" algn="just">
              <a:buFont typeface="Wingdings" panose="05000000000000000000" pitchFamily="2" charset="2"/>
              <a:buChar char="§"/>
            </a:pPr>
            <a:r>
              <a:rPr lang="ru-RU" dirty="0" smtClean="0"/>
              <a:t>документы о назначении члена комиссии с правом совещательного голоса, доверенных лиц, уполномоченных представителей, представляемых в избирательную комиссию отдельно;</a:t>
            </a:r>
          </a:p>
          <a:p>
            <a:pPr marL="285750" indent="-285750" algn="just">
              <a:buFont typeface="Wingdings" panose="05000000000000000000" pitchFamily="2" charset="2"/>
              <a:buChar char="§"/>
            </a:pPr>
            <a:r>
              <a:rPr lang="ru-RU" dirty="0" smtClean="0"/>
              <a:t>все письменные заявления, обращения кандидатов, иных участников избирательного процесса, граждан.</a:t>
            </a:r>
            <a:endParaRPr lang="ru-RU" dirty="0"/>
          </a:p>
        </p:txBody>
      </p:sp>
      <p:sp>
        <p:nvSpPr>
          <p:cNvPr id="11" name="Прямоугольник 10"/>
          <p:cNvSpPr/>
          <p:nvPr/>
        </p:nvSpPr>
        <p:spPr>
          <a:xfrm>
            <a:off x="1990163" y="4048204"/>
            <a:ext cx="9883589" cy="2340000"/>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t"/>
          <a:lstStyle/>
          <a:p>
            <a:pPr algn="ctr"/>
            <a:r>
              <a:rPr lang="ru-RU" dirty="0" smtClean="0"/>
              <a:t>В ЖУРНАЛЕ РЕГИСТРАЦИИ ИСХОДЯЩИХ ДОКУМЕНТОВ РЕГИСТРИРУЮТСЯ:</a:t>
            </a:r>
          </a:p>
          <a:p>
            <a:pPr marL="285750" indent="-285750" algn="just">
              <a:buFont typeface="Wingdings" panose="05000000000000000000" pitchFamily="2" charset="2"/>
              <a:buChar char="§"/>
            </a:pPr>
            <a:r>
              <a:rPr lang="ru-RU" dirty="0" smtClean="0"/>
              <a:t>все подтверждения о приеме документов при выдвижении, для регистрации и уточнения документов;</a:t>
            </a:r>
          </a:p>
          <a:p>
            <a:pPr marL="285750" indent="-285750" algn="just">
              <a:buFont typeface="Wingdings" panose="05000000000000000000" pitchFamily="2" charset="2"/>
              <a:buChar char="§"/>
            </a:pPr>
            <a:r>
              <a:rPr lang="ru-RU" dirty="0" smtClean="0"/>
              <a:t>разрешение на открытие специального избирательного счета;</a:t>
            </a:r>
          </a:p>
          <a:p>
            <a:pPr marL="285750" indent="-285750" algn="just">
              <a:buFont typeface="Wingdings" panose="05000000000000000000" pitchFamily="2" charset="2"/>
              <a:buChar char="§"/>
            </a:pPr>
            <a:r>
              <a:rPr lang="ru-RU" dirty="0" smtClean="0"/>
              <a:t>запросы в соответствующие органы о проверке сведений о кандидатах, представленных в документах о выдвижении и для регистрации;</a:t>
            </a:r>
          </a:p>
          <a:p>
            <a:pPr marL="285750" indent="-285750" algn="just">
              <a:buFont typeface="Wingdings" panose="05000000000000000000" pitchFamily="2" charset="2"/>
              <a:buChar char="§"/>
            </a:pPr>
            <a:r>
              <a:rPr lang="ru-RU" dirty="0" smtClean="0"/>
              <a:t>копия протокола об итогах сбора подписей в поддержку кандидата, списка кандидатов;</a:t>
            </a:r>
          </a:p>
          <a:p>
            <a:pPr marL="285750" indent="-285750" algn="just">
              <a:buFont typeface="Wingdings" panose="05000000000000000000" pitchFamily="2" charset="2"/>
              <a:buChar char="§"/>
            </a:pPr>
            <a:r>
              <a:rPr lang="ru-RU" dirty="0" smtClean="0"/>
              <a:t>все письменные обращения избирательной комиссии.</a:t>
            </a:r>
            <a:endParaRPr lang="ru-RU" dirty="0"/>
          </a:p>
        </p:txBody>
      </p:sp>
    </p:spTree>
    <p:extLst>
      <p:ext uri="{BB962C8B-B14F-4D97-AF65-F5344CB8AC3E}">
        <p14:creationId xmlns:p14="http://schemas.microsoft.com/office/powerpoint/2010/main" val="45880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ПРИМЕРЫ ЗАПИСЕЙ: </a:t>
            </a:r>
            <a:endParaRPr lang="ru-RU" sz="2400" b="1" dirty="0"/>
          </a:p>
        </p:txBody>
      </p:sp>
      <p:sp>
        <p:nvSpPr>
          <p:cNvPr id="9" name="Заголовок 1"/>
          <p:cNvSpPr txBox="1">
            <a:spLocks/>
          </p:cNvSpPr>
          <p:nvPr/>
        </p:nvSpPr>
        <p:spPr>
          <a:xfrm>
            <a:off x="46520" y="726141"/>
            <a:ext cx="12145480" cy="366166"/>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b="1" dirty="0" smtClean="0">
                <a:solidFill>
                  <a:srgbClr val="002060"/>
                </a:solidFill>
              </a:rPr>
              <a:t>В ЖУРНАЛЕ РЕГИСТРАЦИИ ВХОДЯЩИХ ДОКУМЕНТОВ: </a:t>
            </a:r>
            <a:endParaRPr lang="ru-RU" sz="2000" b="1" dirty="0">
              <a:solidFill>
                <a:srgbClr val="002060"/>
              </a:solidFill>
            </a:endParaRPr>
          </a:p>
        </p:txBody>
      </p:sp>
      <p:sp>
        <p:nvSpPr>
          <p:cNvPr id="10" name="Заголовок 1"/>
          <p:cNvSpPr txBox="1">
            <a:spLocks/>
          </p:cNvSpPr>
          <p:nvPr/>
        </p:nvSpPr>
        <p:spPr>
          <a:xfrm>
            <a:off x="-56573" y="3473289"/>
            <a:ext cx="12145480" cy="366166"/>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b="1" dirty="0" smtClean="0">
                <a:solidFill>
                  <a:srgbClr val="002060"/>
                </a:solidFill>
              </a:rPr>
              <a:t>В ЖУРНАЛЕ РЕГИСТРАЦИИ ИСХОДЯЩИХ ДОКУМЕНТОВ: </a:t>
            </a:r>
            <a:endParaRPr lang="ru-RU" sz="2000" b="1" dirty="0">
              <a:solidFill>
                <a:srgbClr val="002060"/>
              </a:solidFill>
            </a:endParaRPr>
          </a:p>
        </p:txBody>
      </p:sp>
      <p:grpSp>
        <p:nvGrpSpPr>
          <p:cNvPr id="6" name="Группа 5"/>
          <p:cNvGrpSpPr/>
          <p:nvPr/>
        </p:nvGrpSpPr>
        <p:grpSpPr>
          <a:xfrm>
            <a:off x="196133" y="1133074"/>
            <a:ext cx="11798643" cy="2218766"/>
            <a:chOff x="196133" y="1133074"/>
            <a:chExt cx="11798643" cy="2218766"/>
          </a:xfrm>
        </p:grpSpPr>
        <p:pic>
          <p:nvPicPr>
            <p:cNvPr id="4" name="Рисунок 3"/>
            <p:cNvPicPr>
              <a:picLocks noChangeAspect="1"/>
            </p:cNvPicPr>
            <p:nvPr/>
          </p:nvPicPr>
          <p:blipFill rotWithShape="1">
            <a:blip r:embed="rId2"/>
            <a:srcRect l="4302" t="33717" r="3824" b="38085"/>
            <a:stretch/>
          </p:blipFill>
          <p:spPr>
            <a:xfrm>
              <a:off x="196133" y="1133074"/>
              <a:ext cx="11798643" cy="2218766"/>
            </a:xfrm>
            <a:prstGeom prst="rect">
              <a:avLst/>
            </a:prstGeom>
          </p:spPr>
        </p:pic>
        <p:sp>
          <p:nvSpPr>
            <p:cNvPr id="5" name="Прямоугольник 4"/>
            <p:cNvSpPr/>
            <p:nvPr/>
          </p:nvSpPr>
          <p:spPr>
            <a:xfrm>
              <a:off x="1075764" y="2326340"/>
              <a:ext cx="981635"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00FF"/>
                  </a:solidFill>
                  <a:latin typeface="Segoe Print" panose="02000600000000000000" pitchFamily="2" charset="0"/>
                </a:rPr>
                <a:t>20.6.2021</a:t>
              </a:r>
              <a:endParaRPr lang="ru-RU" sz="1050" b="1" dirty="0">
                <a:solidFill>
                  <a:srgbClr val="0000FF"/>
                </a:solidFill>
                <a:latin typeface="Segoe Print" panose="02000600000000000000" pitchFamily="2" charset="0"/>
              </a:endParaRPr>
            </a:p>
          </p:txBody>
        </p:sp>
        <p:sp>
          <p:nvSpPr>
            <p:cNvPr id="8" name="Прямоугольник 7"/>
            <p:cNvSpPr/>
            <p:nvPr/>
          </p:nvSpPr>
          <p:spPr>
            <a:xfrm>
              <a:off x="1075764" y="2985675"/>
              <a:ext cx="981635"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00FF"/>
                  </a:solidFill>
                  <a:latin typeface="Segoe Print" panose="02000600000000000000" pitchFamily="2" charset="0"/>
                </a:rPr>
                <a:t>20.6.2021</a:t>
              </a:r>
              <a:endParaRPr lang="ru-RU" sz="1050" b="1" dirty="0">
                <a:solidFill>
                  <a:srgbClr val="0000FF"/>
                </a:solidFill>
                <a:latin typeface="Segoe Print" panose="02000600000000000000" pitchFamily="2" charset="0"/>
              </a:endParaRPr>
            </a:p>
          </p:txBody>
        </p:sp>
      </p:grpSp>
      <p:grpSp>
        <p:nvGrpSpPr>
          <p:cNvPr id="7" name="Группа 6"/>
          <p:cNvGrpSpPr/>
          <p:nvPr/>
        </p:nvGrpSpPr>
        <p:grpSpPr>
          <a:xfrm>
            <a:off x="196133" y="3960904"/>
            <a:ext cx="11892774" cy="2514600"/>
            <a:chOff x="196133" y="3960904"/>
            <a:chExt cx="11892774" cy="2514600"/>
          </a:xfrm>
        </p:grpSpPr>
        <p:pic>
          <p:nvPicPr>
            <p:cNvPr id="3" name="Рисунок 2"/>
            <p:cNvPicPr>
              <a:picLocks noChangeAspect="1"/>
            </p:cNvPicPr>
            <p:nvPr/>
          </p:nvPicPr>
          <p:blipFill rotWithShape="1">
            <a:blip r:embed="rId3"/>
            <a:srcRect l="8934" t="25086" r="7132" b="38230"/>
            <a:stretch/>
          </p:blipFill>
          <p:spPr>
            <a:xfrm>
              <a:off x="196133" y="3960904"/>
              <a:ext cx="11892774" cy="2514600"/>
            </a:xfrm>
            <a:prstGeom prst="rect">
              <a:avLst/>
            </a:prstGeom>
          </p:spPr>
        </p:pic>
        <p:sp>
          <p:nvSpPr>
            <p:cNvPr id="11" name="Прямоугольник 10"/>
            <p:cNvSpPr/>
            <p:nvPr/>
          </p:nvSpPr>
          <p:spPr>
            <a:xfrm>
              <a:off x="340658" y="5528022"/>
              <a:ext cx="1891553"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Segoe Print" panose="02000600000000000000" pitchFamily="2" charset="0"/>
                </a:rPr>
                <a:t>20.6.2021</a:t>
              </a:r>
              <a:endParaRPr lang="ru-RU" sz="1600" b="1" dirty="0">
                <a:solidFill>
                  <a:srgbClr val="002060"/>
                </a:solidFill>
                <a:latin typeface="Segoe Print" panose="02000600000000000000" pitchFamily="2" charset="0"/>
              </a:endParaRPr>
            </a:p>
          </p:txBody>
        </p:sp>
        <p:sp>
          <p:nvSpPr>
            <p:cNvPr id="12" name="Прямоугольник 11"/>
            <p:cNvSpPr/>
            <p:nvPr/>
          </p:nvSpPr>
          <p:spPr>
            <a:xfrm>
              <a:off x="544604" y="6015637"/>
              <a:ext cx="1512795" cy="285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Segoe Print" panose="02000600000000000000" pitchFamily="2" charset="0"/>
                </a:rPr>
                <a:t>20.6.2021</a:t>
              </a:r>
              <a:endParaRPr lang="ru-RU" sz="1600" b="1" dirty="0">
                <a:solidFill>
                  <a:srgbClr val="002060"/>
                </a:solidFill>
                <a:latin typeface="Segoe Print" panose="02000600000000000000" pitchFamily="2" charset="0"/>
              </a:endParaRPr>
            </a:p>
          </p:txBody>
        </p:sp>
      </p:grpSp>
    </p:spTree>
    <p:extLst>
      <p:ext uri="{BB962C8B-B14F-4D97-AF65-F5344CB8AC3E}">
        <p14:creationId xmlns:p14="http://schemas.microsoft.com/office/powerpoint/2010/main" val="334825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44375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a:t>ВИДЫ </a:t>
            </a:r>
            <a:r>
              <a:rPr lang="ru-RU" sz="2400" b="1" dirty="0" smtClean="0"/>
              <a:t>ПОДТВЕРЖДЕНИЙ ПОЛУЧЕНИЯ ДОКУМЕНТОВ, ПРЕДСТАВЛЕННЫХ: </a:t>
            </a:r>
            <a:endParaRPr lang="ru-RU" sz="2400" b="1" dirty="0"/>
          </a:p>
        </p:txBody>
      </p:sp>
      <p:sp>
        <p:nvSpPr>
          <p:cNvPr id="9" name="Заголовок 1"/>
          <p:cNvSpPr txBox="1">
            <a:spLocks/>
          </p:cNvSpPr>
          <p:nvPr/>
        </p:nvSpPr>
        <p:spPr>
          <a:xfrm>
            <a:off x="0" y="2466773"/>
            <a:ext cx="12145480" cy="366166"/>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b="1" dirty="0" smtClean="0">
                <a:solidFill>
                  <a:srgbClr val="002060"/>
                </a:solidFill>
              </a:rPr>
              <a:t>ПОЛУЧЕНИЯ ДОКУМЕНТОВ ДЛЯ РЕГИСТРАЦИИ: </a:t>
            </a:r>
            <a:endParaRPr lang="ru-RU" sz="2000" b="1" dirty="0">
              <a:solidFill>
                <a:srgbClr val="002060"/>
              </a:solidFill>
            </a:endParaRPr>
          </a:p>
        </p:txBody>
      </p:sp>
      <p:sp>
        <p:nvSpPr>
          <p:cNvPr id="5" name="Прямоугольник 4"/>
          <p:cNvSpPr/>
          <p:nvPr/>
        </p:nvSpPr>
        <p:spPr>
          <a:xfrm>
            <a:off x="2592295" y="818512"/>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кандидата </a:t>
            </a:r>
            <a:br>
              <a:rPr lang="ru-RU" sz="1600" b="1" dirty="0" smtClean="0">
                <a:solidFill>
                  <a:srgbClr val="002060"/>
                </a:solidFill>
              </a:rPr>
            </a:br>
            <a:r>
              <a:rPr lang="ru-RU" sz="1600" b="1" dirty="0" smtClean="0">
                <a:solidFill>
                  <a:srgbClr val="002060"/>
                </a:solidFill>
              </a:rPr>
              <a:t>в </a:t>
            </a:r>
            <a:r>
              <a:rPr lang="ru-RU" sz="1600" b="1" dirty="0">
                <a:solidFill>
                  <a:srgbClr val="002060"/>
                </a:solidFill>
              </a:rPr>
              <a:t>порядке самовыдвижения </a:t>
            </a: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по ОИО</a:t>
            </a:r>
            <a:endParaRPr lang="ru-RU" sz="1600" b="1" dirty="0">
              <a:solidFill>
                <a:srgbClr val="002060"/>
              </a:solidFill>
            </a:endParaRPr>
          </a:p>
        </p:txBody>
      </p:sp>
      <p:sp>
        <p:nvSpPr>
          <p:cNvPr id="8" name="Прямоугольник 7"/>
          <p:cNvSpPr/>
          <p:nvPr/>
        </p:nvSpPr>
        <p:spPr>
          <a:xfrm>
            <a:off x="5016000" y="818512"/>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rgbClr val="002060"/>
                </a:solidFill>
              </a:rPr>
              <a:t>кандидата </a:t>
            </a:r>
            <a:r>
              <a:rPr lang="ru-RU" sz="1600" b="1" dirty="0" smtClean="0">
                <a:solidFill>
                  <a:srgbClr val="002060"/>
                </a:solidFill>
              </a:rPr>
              <a:t>избирательным </a:t>
            </a:r>
            <a:r>
              <a:rPr lang="ru-RU" sz="1600" b="1" dirty="0">
                <a:solidFill>
                  <a:srgbClr val="002060"/>
                </a:solidFill>
              </a:rPr>
              <a:t>объединением </a:t>
            </a:r>
          </a:p>
          <a:p>
            <a:pPr algn="ctr"/>
            <a:r>
              <a:rPr lang="ru-RU" sz="1600" b="1" dirty="0" smtClean="0">
                <a:solidFill>
                  <a:srgbClr val="002060"/>
                </a:solidFill>
              </a:rPr>
              <a:t>по ОИО</a:t>
            </a:r>
            <a:endParaRPr lang="ru-RU" sz="1600" b="1" dirty="0">
              <a:solidFill>
                <a:srgbClr val="002060"/>
              </a:solidFill>
            </a:endParaRPr>
          </a:p>
        </p:txBody>
      </p:sp>
      <p:sp>
        <p:nvSpPr>
          <p:cNvPr id="11" name="Прямоугольник 10"/>
          <p:cNvSpPr/>
          <p:nvPr/>
        </p:nvSpPr>
        <p:spPr>
          <a:xfrm>
            <a:off x="7432645" y="818512"/>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муниципального списка кандидатов избирательным </a:t>
            </a:r>
            <a:r>
              <a:rPr lang="ru-RU" sz="1600" b="1" dirty="0">
                <a:solidFill>
                  <a:srgbClr val="002060"/>
                </a:solidFill>
              </a:rPr>
              <a:t>объединением </a:t>
            </a:r>
          </a:p>
          <a:p>
            <a:pPr algn="ctr"/>
            <a:r>
              <a:rPr lang="ru-RU" sz="1600" b="1" dirty="0" smtClean="0">
                <a:solidFill>
                  <a:srgbClr val="002060"/>
                </a:solidFill>
              </a:rPr>
              <a:t>по МИО</a:t>
            </a:r>
            <a:endParaRPr lang="ru-RU" sz="1600" b="1" dirty="0">
              <a:solidFill>
                <a:srgbClr val="002060"/>
              </a:solidFill>
            </a:endParaRPr>
          </a:p>
        </p:txBody>
      </p:sp>
      <p:sp>
        <p:nvSpPr>
          <p:cNvPr id="12" name="Прямоугольник 11"/>
          <p:cNvSpPr/>
          <p:nvPr/>
        </p:nvSpPr>
        <p:spPr>
          <a:xfrm>
            <a:off x="172120" y="2828509"/>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кандидата </a:t>
            </a:r>
            <a:endParaRPr lang="ru-RU" sz="1600" b="1" dirty="0">
              <a:solidFill>
                <a:srgbClr val="002060"/>
              </a:solidFill>
            </a:endParaRPr>
          </a:p>
          <a:p>
            <a:pPr algn="ctr"/>
            <a:r>
              <a:rPr lang="ru-RU" sz="1600" b="1" dirty="0" smtClean="0">
                <a:solidFill>
                  <a:srgbClr val="002060"/>
                </a:solidFill>
              </a:rPr>
              <a:t>в </a:t>
            </a:r>
            <a:r>
              <a:rPr lang="ru-RU" sz="1600" b="1" dirty="0">
                <a:solidFill>
                  <a:srgbClr val="002060"/>
                </a:solidFill>
              </a:rPr>
              <a:t>порядке самовыдвижения </a:t>
            </a: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по ОИО</a:t>
            </a:r>
            <a:endParaRPr lang="ru-RU" sz="1600" b="1" dirty="0">
              <a:solidFill>
                <a:srgbClr val="002060"/>
              </a:solidFill>
            </a:endParaRPr>
          </a:p>
        </p:txBody>
      </p:sp>
      <p:sp>
        <p:nvSpPr>
          <p:cNvPr id="13" name="Прямоугольник 12"/>
          <p:cNvSpPr/>
          <p:nvPr/>
        </p:nvSpPr>
        <p:spPr>
          <a:xfrm>
            <a:off x="2592295" y="2828509"/>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кандидата, выдвинутого </a:t>
            </a:r>
            <a:endParaRPr lang="ru-RU" sz="1600" b="1" dirty="0">
              <a:solidFill>
                <a:srgbClr val="002060"/>
              </a:solidFill>
            </a:endParaRPr>
          </a:p>
          <a:p>
            <a:pPr algn="ctr"/>
            <a:r>
              <a:rPr lang="ru-RU" sz="1600" b="1" dirty="0" smtClean="0">
                <a:solidFill>
                  <a:srgbClr val="002060"/>
                </a:solidFill>
              </a:rPr>
              <a:t>избирательным </a:t>
            </a:r>
            <a:r>
              <a:rPr lang="ru-RU" sz="1600" b="1" dirty="0">
                <a:solidFill>
                  <a:srgbClr val="002060"/>
                </a:solidFill>
              </a:rPr>
              <a:t>объединением </a:t>
            </a:r>
            <a:endParaRPr lang="ru-RU" sz="1600" b="1" dirty="0" smtClean="0">
              <a:solidFill>
                <a:srgbClr val="002060"/>
              </a:solidFill>
            </a:endParaRPr>
          </a:p>
          <a:p>
            <a:pPr algn="ctr"/>
            <a:r>
              <a:rPr lang="ru-RU" sz="1600" b="1" dirty="0" smtClean="0">
                <a:solidFill>
                  <a:srgbClr val="002060"/>
                </a:solidFill>
              </a:rPr>
              <a:t>по ОИО </a:t>
            </a:r>
          </a:p>
          <a:p>
            <a:pPr algn="ctr"/>
            <a:r>
              <a:rPr lang="ru-RU" sz="1600" b="1" dirty="0" smtClean="0">
                <a:solidFill>
                  <a:srgbClr val="002060"/>
                </a:solidFill>
              </a:rPr>
              <a:t>без сбора подписей</a:t>
            </a:r>
            <a:endParaRPr lang="ru-RU" sz="1600" b="1" dirty="0">
              <a:solidFill>
                <a:srgbClr val="002060"/>
              </a:solidFill>
            </a:endParaRPr>
          </a:p>
        </p:txBody>
      </p:sp>
      <p:sp>
        <p:nvSpPr>
          <p:cNvPr id="14" name="Прямоугольник 13"/>
          <p:cNvSpPr/>
          <p:nvPr/>
        </p:nvSpPr>
        <p:spPr>
          <a:xfrm>
            <a:off x="5012470" y="2828509"/>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кандидата</a:t>
            </a:r>
            <a:r>
              <a:rPr lang="ru-RU" sz="1600" b="1" dirty="0">
                <a:solidFill>
                  <a:srgbClr val="002060"/>
                </a:solidFill>
              </a:rPr>
              <a:t>, выдвинутого </a:t>
            </a:r>
          </a:p>
          <a:p>
            <a:pPr algn="ctr"/>
            <a:r>
              <a:rPr lang="ru-RU" sz="1600" b="1" dirty="0">
                <a:solidFill>
                  <a:srgbClr val="002060"/>
                </a:solidFill>
              </a:rPr>
              <a:t>избирательным объединением </a:t>
            </a:r>
            <a:endParaRPr lang="ru-RU" sz="1600" b="1" dirty="0" smtClean="0">
              <a:solidFill>
                <a:srgbClr val="002060"/>
              </a:solidFill>
            </a:endParaRPr>
          </a:p>
          <a:p>
            <a:pPr algn="ctr"/>
            <a:r>
              <a:rPr lang="ru-RU" sz="1600" b="1" dirty="0" smtClean="0">
                <a:solidFill>
                  <a:srgbClr val="002060"/>
                </a:solidFill>
              </a:rPr>
              <a:t>по ОИО</a:t>
            </a:r>
          </a:p>
          <a:p>
            <a:pPr algn="ctr"/>
            <a:r>
              <a:rPr lang="ru-RU" sz="1600" b="1" dirty="0" smtClean="0">
                <a:solidFill>
                  <a:srgbClr val="002060"/>
                </a:solidFill>
              </a:rPr>
              <a:t>со </a:t>
            </a:r>
            <a:r>
              <a:rPr lang="ru-RU" sz="1600" b="1" dirty="0">
                <a:solidFill>
                  <a:srgbClr val="002060"/>
                </a:solidFill>
              </a:rPr>
              <a:t>сбором подписей</a:t>
            </a:r>
          </a:p>
        </p:txBody>
      </p:sp>
      <p:sp>
        <p:nvSpPr>
          <p:cNvPr id="15" name="Прямоугольник 14"/>
          <p:cNvSpPr/>
          <p:nvPr/>
        </p:nvSpPr>
        <p:spPr>
          <a:xfrm>
            <a:off x="7432645" y="2828509"/>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rgbClr val="002060"/>
                </a:solidFill>
              </a:rPr>
              <a:t>муниципального </a:t>
            </a:r>
            <a:r>
              <a:rPr lang="ru-RU" sz="1600" b="1" dirty="0" smtClean="0">
                <a:solidFill>
                  <a:srgbClr val="002060"/>
                </a:solidFill>
              </a:rPr>
              <a:t>списка кандидатов </a:t>
            </a:r>
          </a:p>
          <a:p>
            <a:pPr algn="ctr"/>
            <a:r>
              <a:rPr lang="ru-RU" sz="1600" b="1" dirty="0" smtClean="0">
                <a:solidFill>
                  <a:srgbClr val="002060"/>
                </a:solidFill>
              </a:rPr>
              <a:t>по МИО </a:t>
            </a:r>
          </a:p>
          <a:p>
            <a:pPr algn="ctr"/>
            <a:r>
              <a:rPr lang="ru-RU" sz="1600" b="1" dirty="0" smtClean="0">
                <a:solidFill>
                  <a:srgbClr val="002060"/>
                </a:solidFill>
              </a:rPr>
              <a:t>без </a:t>
            </a:r>
            <a:r>
              <a:rPr lang="ru-RU" sz="1600" b="1" dirty="0">
                <a:solidFill>
                  <a:srgbClr val="002060"/>
                </a:solidFill>
              </a:rPr>
              <a:t>сбора подписей</a:t>
            </a:r>
          </a:p>
        </p:txBody>
      </p:sp>
      <p:sp>
        <p:nvSpPr>
          <p:cNvPr id="16" name="Прямоугольник 15"/>
          <p:cNvSpPr/>
          <p:nvPr/>
        </p:nvSpPr>
        <p:spPr>
          <a:xfrm>
            <a:off x="9852821" y="2828509"/>
            <a:ext cx="2160000" cy="1620000"/>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rgbClr val="002060"/>
                </a:solidFill>
              </a:rPr>
              <a:t>муниципального </a:t>
            </a:r>
            <a:r>
              <a:rPr lang="ru-RU" sz="1600" b="1" dirty="0" smtClean="0">
                <a:solidFill>
                  <a:srgbClr val="002060"/>
                </a:solidFill>
              </a:rPr>
              <a:t>списка кандидатов </a:t>
            </a:r>
          </a:p>
          <a:p>
            <a:pPr algn="ctr"/>
            <a:r>
              <a:rPr lang="ru-RU" sz="1600" b="1" dirty="0" smtClean="0">
                <a:solidFill>
                  <a:srgbClr val="002060"/>
                </a:solidFill>
              </a:rPr>
              <a:t>по МИО </a:t>
            </a:r>
          </a:p>
          <a:p>
            <a:pPr algn="ctr"/>
            <a:r>
              <a:rPr lang="ru-RU" sz="1600" b="1" dirty="0" smtClean="0">
                <a:solidFill>
                  <a:srgbClr val="002060"/>
                </a:solidFill>
              </a:rPr>
              <a:t>со сбором </a:t>
            </a:r>
            <a:r>
              <a:rPr lang="ru-RU" sz="1600" b="1" dirty="0">
                <a:solidFill>
                  <a:srgbClr val="002060"/>
                </a:solidFill>
              </a:rPr>
              <a:t>подписей</a:t>
            </a:r>
          </a:p>
        </p:txBody>
      </p:sp>
      <p:sp>
        <p:nvSpPr>
          <p:cNvPr id="17" name="Заголовок 1"/>
          <p:cNvSpPr txBox="1">
            <a:spLocks/>
          </p:cNvSpPr>
          <p:nvPr/>
        </p:nvSpPr>
        <p:spPr>
          <a:xfrm>
            <a:off x="33177" y="485037"/>
            <a:ext cx="12145480" cy="366166"/>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u-RU" sz="2000" b="1" dirty="0" smtClean="0">
                <a:solidFill>
                  <a:srgbClr val="002060"/>
                </a:solidFill>
              </a:rPr>
              <a:t>ПОЛУЧЕНИЯ ДОКУМЕНТОВ О ВЫДВИЖЕНИИ: </a:t>
            </a:r>
            <a:endParaRPr lang="ru-RU" sz="2000" b="1" dirty="0">
              <a:solidFill>
                <a:srgbClr val="002060"/>
              </a:solidFill>
            </a:endParaRPr>
          </a:p>
        </p:txBody>
      </p:sp>
      <p:sp>
        <p:nvSpPr>
          <p:cNvPr id="18" name="Прямоугольник 17"/>
          <p:cNvSpPr/>
          <p:nvPr/>
        </p:nvSpPr>
        <p:spPr>
          <a:xfrm>
            <a:off x="4992740" y="4888378"/>
            <a:ext cx="2160000" cy="1741022"/>
          </a:xfrm>
          <a:prstGeom prst="rect">
            <a:avLst/>
          </a:prstGeom>
          <a:solidFill>
            <a:srgbClr val="FFFFCC"/>
          </a:solidFill>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rgbClr val="002060"/>
                </a:solidFill>
              </a:rPr>
              <a:t>связанных </a:t>
            </a:r>
            <a:br>
              <a:rPr lang="ru-RU" sz="1600" b="1" dirty="0" smtClean="0">
                <a:solidFill>
                  <a:srgbClr val="002060"/>
                </a:solidFill>
              </a:rPr>
            </a:br>
            <a:r>
              <a:rPr lang="ru-RU" sz="1600" b="1" dirty="0" smtClean="0">
                <a:solidFill>
                  <a:srgbClr val="002060"/>
                </a:solidFill>
              </a:rPr>
              <a:t>с уточнениями, дополнениями,</a:t>
            </a:r>
          </a:p>
          <a:p>
            <a:pPr algn="ctr"/>
            <a:r>
              <a:rPr lang="ru-RU" sz="1600" b="1" dirty="0" smtClean="0">
                <a:solidFill>
                  <a:srgbClr val="002060"/>
                </a:solidFill>
              </a:rPr>
              <a:t>исправлениями </a:t>
            </a:r>
            <a:br>
              <a:rPr lang="ru-RU" sz="1600" b="1" dirty="0" smtClean="0">
                <a:solidFill>
                  <a:srgbClr val="002060"/>
                </a:solidFill>
              </a:rPr>
            </a:br>
            <a:r>
              <a:rPr lang="ru-RU" sz="1600" b="1" dirty="0" smtClean="0">
                <a:solidFill>
                  <a:srgbClr val="002060"/>
                </a:solidFill>
              </a:rPr>
              <a:t>и заменой ранее представленных документов</a:t>
            </a:r>
            <a:endParaRPr lang="ru-RU" sz="1600" b="1" dirty="0">
              <a:solidFill>
                <a:srgbClr val="002060"/>
              </a:solidFill>
            </a:endParaRPr>
          </a:p>
        </p:txBody>
      </p:sp>
      <p:sp>
        <p:nvSpPr>
          <p:cNvPr id="19" name="Заголовок 1"/>
          <p:cNvSpPr txBox="1">
            <a:spLocks/>
          </p:cNvSpPr>
          <p:nvPr/>
        </p:nvSpPr>
        <p:spPr>
          <a:xfrm>
            <a:off x="46520" y="4476770"/>
            <a:ext cx="12145480" cy="379190"/>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ru-RU" sz="2000" b="1" dirty="0" smtClean="0">
                <a:solidFill>
                  <a:srgbClr val="002060"/>
                </a:solidFill>
              </a:rPr>
              <a:t>ПОЛУЧЕНИЯ ДОКУМЕНТОВ: </a:t>
            </a:r>
            <a:endParaRPr lang="ru-RU" sz="2000" b="1" dirty="0">
              <a:solidFill>
                <a:srgbClr val="002060"/>
              </a:solidFill>
            </a:endParaRPr>
          </a:p>
        </p:txBody>
      </p:sp>
    </p:spTree>
    <p:extLst>
      <p:ext uri="{BB962C8B-B14F-4D97-AF65-F5344CB8AC3E}">
        <p14:creationId xmlns:p14="http://schemas.microsoft.com/office/powerpoint/2010/main" val="2464774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966" y="712883"/>
            <a:ext cx="12191999" cy="6149662"/>
          </a:xfrm>
        </p:spPr>
        <p:txBody>
          <a:bodyPr>
            <a:noAutofit/>
          </a:bodyPr>
          <a:lstStyle/>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p:txBody>
      </p:sp>
      <p:sp>
        <p:nvSpPr>
          <p:cNvPr id="10"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ru-RU" sz="2400" b="1" dirty="0" smtClean="0"/>
              <a:t>ПОДТВЕРЖДЕНИЕ ПОЛУЧЕНИЯ ДОКУМЕНТОВ О ВЫДВИЖЕНИИ КАНДИДАТА </a:t>
            </a:r>
            <a:br>
              <a:rPr lang="ru-RU" sz="2400" b="1" dirty="0" smtClean="0"/>
            </a:br>
            <a:r>
              <a:rPr lang="ru-RU" sz="2400" b="1" dirty="0" smtClean="0"/>
              <a:t>В ПОРЯДКЕ САМОВЫДВИЖЕНИЯ: </a:t>
            </a:r>
            <a:endParaRPr lang="ru-RU" sz="2400" b="1" dirty="0"/>
          </a:p>
        </p:txBody>
      </p:sp>
      <p:grpSp>
        <p:nvGrpSpPr>
          <p:cNvPr id="5" name="Группа 4"/>
          <p:cNvGrpSpPr/>
          <p:nvPr/>
        </p:nvGrpSpPr>
        <p:grpSpPr>
          <a:xfrm>
            <a:off x="432954" y="708338"/>
            <a:ext cx="11326090" cy="5862917"/>
            <a:chOff x="432954" y="708338"/>
            <a:chExt cx="11326090" cy="5862917"/>
          </a:xfrm>
        </p:grpSpPr>
        <p:grpSp>
          <p:nvGrpSpPr>
            <p:cNvPr id="4" name="Группа 3"/>
            <p:cNvGrpSpPr/>
            <p:nvPr/>
          </p:nvGrpSpPr>
          <p:grpSpPr>
            <a:xfrm>
              <a:off x="432954" y="708338"/>
              <a:ext cx="11326090" cy="5862917"/>
              <a:chOff x="432954" y="708338"/>
              <a:chExt cx="11326090" cy="5862917"/>
            </a:xfrm>
          </p:grpSpPr>
          <p:pic>
            <p:nvPicPr>
              <p:cNvPr id="11" name="Рисунок 10"/>
              <p:cNvPicPr>
                <a:picLocks noChangeAspect="1"/>
              </p:cNvPicPr>
              <p:nvPr/>
            </p:nvPicPr>
            <p:blipFill rotWithShape="1">
              <a:blip r:embed="rId2"/>
              <a:srcRect l="9815" t="9981" r="5809" b="12335"/>
              <a:stretch/>
            </p:blipFill>
            <p:spPr>
              <a:xfrm>
                <a:off x="432954" y="708338"/>
                <a:ext cx="11326090" cy="5862917"/>
              </a:xfrm>
              <a:prstGeom prst="rect">
                <a:avLst/>
              </a:prstGeom>
            </p:spPr>
          </p:pic>
          <p:sp>
            <p:nvSpPr>
              <p:cNvPr id="2" name="Прямоугольник 1"/>
              <p:cNvSpPr/>
              <p:nvPr/>
            </p:nvSpPr>
            <p:spPr>
              <a:xfrm>
                <a:off x="4693024" y="2097741"/>
                <a:ext cx="632012"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00FF"/>
                    </a:solidFill>
                    <a:latin typeface="Times New Roman" panose="02020603050405020304" pitchFamily="18" charset="0"/>
                    <a:cs typeface="Times New Roman" panose="02020603050405020304" pitchFamily="18" charset="0"/>
                  </a:rPr>
                  <a:t>2021 г.</a:t>
                </a:r>
                <a:endParaRPr lang="ru-RU" sz="1100" b="1" dirty="0">
                  <a:solidFill>
                    <a:srgbClr val="0000FF"/>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10954" y="2303929"/>
                <a:ext cx="632012"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00FF"/>
                    </a:solidFill>
                    <a:latin typeface="Times New Roman" panose="02020603050405020304" pitchFamily="18" charset="0"/>
                    <a:cs typeface="Times New Roman" panose="02020603050405020304" pitchFamily="18" charset="0"/>
                  </a:rPr>
                  <a:t>2021 г.</a:t>
                </a:r>
                <a:endParaRPr lang="ru-RU" sz="1100" b="1" dirty="0">
                  <a:solidFill>
                    <a:srgbClr val="0000FF"/>
                  </a:solidFill>
                  <a:latin typeface="Times New Roman" panose="02020603050405020304" pitchFamily="18" charset="0"/>
                  <a:cs typeface="Times New Roman" panose="02020603050405020304" pitchFamily="18" charset="0"/>
                </a:endParaRPr>
              </a:p>
            </p:txBody>
          </p:sp>
        </p:grpSp>
        <p:sp>
          <p:nvSpPr>
            <p:cNvPr id="7" name="Прямоугольник 6"/>
            <p:cNvSpPr/>
            <p:nvPr/>
          </p:nvSpPr>
          <p:spPr>
            <a:xfrm>
              <a:off x="10668001" y="3626349"/>
              <a:ext cx="632012"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00FF"/>
                  </a:solidFill>
                  <a:latin typeface="Times New Roman" panose="02020603050405020304" pitchFamily="18" charset="0"/>
                  <a:cs typeface="Times New Roman" panose="02020603050405020304" pitchFamily="18" charset="0"/>
                </a:rPr>
                <a:t>2021 г.</a:t>
              </a:r>
              <a:endParaRPr lang="ru-RU" sz="1100" b="1"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3769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РАЗРЕШЕНИЕ НА ОТКРЫТИЕ СПЕЦИАЛЬНОГО ИЗБИРАТЕЛЬНОГО СЧЕТА: </a:t>
            </a:r>
            <a:endParaRPr lang="ru-RU" sz="2400" b="1" dirty="0"/>
          </a:p>
        </p:txBody>
      </p:sp>
      <p:pic>
        <p:nvPicPr>
          <p:cNvPr id="6" name="Рисунок 5"/>
          <p:cNvPicPr>
            <a:picLocks noChangeAspect="1"/>
          </p:cNvPicPr>
          <p:nvPr/>
        </p:nvPicPr>
        <p:blipFill rotWithShape="1">
          <a:blip r:embed="rId2"/>
          <a:srcRect l="33419" t="8215" r="29302" b="35902"/>
          <a:stretch/>
        </p:blipFill>
        <p:spPr>
          <a:xfrm>
            <a:off x="262247" y="739587"/>
            <a:ext cx="5735279" cy="4833702"/>
          </a:xfrm>
          <a:prstGeom prst="rect">
            <a:avLst/>
          </a:prstGeom>
        </p:spPr>
      </p:pic>
      <p:sp>
        <p:nvSpPr>
          <p:cNvPr id="3" name="TextBox 2"/>
          <p:cNvSpPr txBox="1"/>
          <p:nvPr/>
        </p:nvSpPr>
        <p:spPr>
          <a:xfrm>
            <a:off x="149613" y="5519501"/>
            <a:ext cx="11892774" cy="369332"/>
          </a:xfrm>
          <a:prstGeom prst="rect">
            <a:avLst/>
          </a:prstGeom>
          <a:noFill/>
        </p:spPr>
        <p:txBody>
          <a:bodyPr wrap="square" rtlCol="0">
            <a:spAutoFit/>
          </a:bodyPr>
          <a:lstStyle/>
          <a:p>
            <a:pPr algn="ctr"/>
            <a:r>
              <a:rPr lang="ru-RU" b="1" dirty="0" smtClean="0">
                <a:solidFill>
                  <a:srgbClr val="002060"/>
                </a:solidFill>
              </a:rPr>
              <a:t>ВЫДАЧА РАЗРЕШЕНИЯ ФИКСИРУЕТСЯ В ЖУРНАЛЕ РЕГИСТРАЦИИ ИСХОДЯЩИХ ДОКУМЕНТОВ</a:t>
            </a:r>
            <a:endParaRPr lang="ru-RU" b="1" dirty="0">
              <a:solidFill>
                <a:srgbClr val="002060"/>
              </a:solidFill>
            </a:endParaRPr>
          </a:p>
        </p:txBody>
      </p:sp>
      <p:grpSp>
        <p:nvGrpSpPr>
          <p:cNvPr id="4" name="Группа 3"/>
          <p:cNvGrpSpPr/>
          <p:nvPr/>
        </p:nvGrpSpPr>
        <p:grpSpPr>
          <a:xfrm>
            <a:off x="149613" y="5824416"/>
            <a:ext cx="11892774" cy="778089"/>
            <a:chOff x="149613" y="5824416"/>
            <a:chExt cx="11892774" cy="778089"/>
          </a:xfrm>
        </p:grpSpPr>
        <p:pic>
          <p:nvPicPr>
            <p:cNvPr id="11" name="Рисунок 10"/>
            <p:cNvPicPr>
              <a:picLocks noChangeAspect="1"/>
            </p:cNvPicPr>
            <p:nvPr/>
          </p:nvPicPr>
          <p:blipFill rotWithShape="1">
            <a:blip r:embed="rId3"/>
            <a:srcRect l="8934" t="50419" r="7132" b="38230"/>
            <a:stretch/>
          </p:blipFill>
          <p:spPr>
            <a:xfrm>
              <a:off x="149613" y="5824416"/>
              <a:ext cx="11892774" cy="778089"/>
            </a:xfrm>
            <a:prstGeom prst="rect">
              <a:avLst/>
            </a:prstGeom>
          </p:spPr>
        </p:pic>
        <p:sp>
          <p:nvSpPr>
            <p:cNvPr id="7" name="Прямоугольник 6"/>
            <p:cNvSpPr/>
            <p:nvPr/>
          </p:nvSpPr>
          <p:spPr>
            <a:xfrm>
              <a:off x="363071" y="6193748"/>
              <a:ext cx="1828800" cy="24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00FF"/>
                  </a:solidFill>
                  <a:latin typeface="Segoe Print" panose="02000600000000000000" pitchFamily="2" charset="0"/>
                  <a:cs typeface="Times New Roman" panose="02020603050405020304" pitchFamily="18" charset="0"/>
                </a:rPr>
                <a:t>20.6.2021 г.</a:t>
              </a:r>
              <a:endParaRPr lang="ru-RU" sz="1600" b="1" dirty="0">
                <a:solidFill>
                  <a:srgbClr val="0000FF"/>
                </a:solidFill>
                <a:latin typeface="Segoe Print" panose="02000600000000000000" pitchFamily="2" charset="0"/>
                <a:cs typeface="Times New Roman" panose="02020603050405020304" pitchFamily="18" charset="0"/>
              </a:endParaRPr>
            </a:p>
          </p:txBody>
        </p:sp>
      </p:grpSp>
      <p:grpSp>
        <p:nvGrpSpPr>
          <p:cNvPr id="8" name="Группа 7"/>
          <p:cNvGrpSpPr/>
          <p:nvPr/>
        </p:nvGrpSpPr>
        <p:grpSpPr>
          <a:xfrm>
            <a:off x="6194567" y="733758"/>
            <a:ext cx="5735279" cy="4839531"/>
            <a:chOff x="6194567" y="733758"/>
            <a:chExt cx="5735279" cy="4839531"/>
          </a:xfrm>
        </p:grpSpPr>
        <p:pic>
          <p:nvPicPr>
            <p:cNvPr id="5" name="Рисунок 4"/>
            <p:cNvPicPr>
              <a:picLocks noChangeAspect="1"/>
            </p:cNvPicPr>
            <p:nvPr/>
          </p:nvPicPr>
          <p:blipFill rotWithShape="1">
            <a:blip r:embed="rId4"/>
            <a:srcRect l="26691" t="14100" r="22464" b="9588"/>
            <a:stretch/>
          </p:blipFill>
          <p:spPr>
            <a:xfrm>
              <a:off x="6194567" y="733758"/>
              <a:ext cx="5735279" cy="4839531"/>
            </a:xfrm>
            <a:prstGeom prst="rect">
              <a:avLst/>
            </a:prstGeom>
          </p:spPr>
        </p:pic>
        <p:sp>
          <p:nvSpPr>
            <p:cNvPr id="9" name="Прямоугольник 8"/>
            <p:cNvSpPr/>
            <p:nvPr/>
          </p:nvSpPr>
          <p:spPr>
            <a:xfrm>
              <a:off x="7126941" y="1640541"/>
              <a:ext cx="632012" cy="16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2060"/>
                  </a:solidFill>
                  <a:latin typeface="Times New Roman" panose="02020603050405020304" pitchFamily="18" charset="0"/>
                  <a:cs typeface="Times New Roman" panose="02020603050405020304" pitchFamily="18" charset="0"/>
                </a:rPr>
                <a:t>2021 г.</a:t>
              </a:r>
              <a:endParaRPr lang="ru-RU" sz="11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2134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9929"/>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РЕКОМЕНДУЕМЫЙ ПЕРЕЧЕНЬ ИНФОРМАЦИОННЫХ МАТЕРИАЛОВ </a:t>
            </a:r>
            <a:br>
              <a:rPr lang="ru-RU" sz="2400" b="1" dirty="0" smtClean="0"/>
            </a:br>
            <a:r>
              <a:rPr lang="ru-RU" sz="2400" b="1" dirty="0" smtClean="0"/>
              <a:t>ДЛЯ РАЗМЕЩЕНИЯ НА ИНФОРМАЦИОННОМ СТЕНДЕ ТИК (ИКМО): </a:t>
            </a:r>
            <a:endParaRPr lang="ru-RU" sz="2400" b="1" dirty="0"/>
          </a:p>
        </p:txBody>
      </p:sp>
      <p:sp>
        <p:nvSpPr>
          <p:cNvPr id="3" name="Объект 2"/>
          <p:cNvSpPr>
            <a:spLocks noGrp="1"/>
          </p:cNvSpPr>
          <p:nvPr>
            <p:ph idx="1"/>
          </p:nvPr>
        </p:nvSpPr>
        <p:spPr>
          <a:xfrm>
            <a:off x="0" y="617715"/>
            <a:ext cx="12191999" cy="6253307"/>
          </a:xfrm>
        </p:spPr>
        <p:txBody>
          <a:bodyPr anchor="ctr">
            <a:noAutofit/>
          </a:bodyPr>
          <a:lstStyle/>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копия </a:t>
            </a:r>
            <a:r>
              <a:rPr lang="ru-RU" sz="2000" b="1" dirty="0">
                <a:solidFill>
                  <a:srgbClr val="002060"/>
                </a:solidFill>
              </a:rPr>
              <a:t>решения ТИК (постановления Совета депутатов) о назначении муниципальных выборов;</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схема </a:t>
            </a:r>
            <a:r>
              <a:rPr lang="ru-RU" sz="2000" b="1" dirty="0">
                <a:solidFill>
                  <a:srgbClr val="002060"/>
                </a:solidFill>
              </a:rPr>
              <a:t>образования одномандатных избирательных округов;</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список </a:t>
            </a:r>
            <a:r>
              <a:rPr lang="ru-RU" sz="2000" b="1" dirty="0">
                <a:solidFill>
                  <a:srgbClr val="002060"/>
                </a:solidFill>
              </a:rPr>
              <a:t>избирательных участков с указанием их границ и номеров, мест нахождения участковых комиссий и помещений для голосования;</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режим </a:t>
            </a:r>
            <a:r>
              <a:rPr lang="ru-RU" sz="2000" b="1" dirty="0">
                <a:solidFill>
                  <a:srgbClr val="002060"/>
                </a:solidFill>
              </a:rPr>
              <a:t>работы ТИК;</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копия </a:t>
            </a:r>
            <a:r>
              <a:rPr lang="ru-RU" sz="2000" b="1" dirty="0">
                <a:solidFill>
                  <a:srgbClr val="002060"/>
                </a:solidFill>
              </a:rPr>
              <a:t>решений ТИК о перечне и формах документов, представляемых для уведомления о выдвижении и регистрации кандидатов (муниципальных списков избирательных объединений) по одномандатным и муниципальному избирательным округам с образцами документов; </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копия </a:t>
            </a:r>
            <a:r>
              <a:rPr lang="ru-RU" sz="2000" b="1" dirty="0">
                <a:solidFill>
                  <a:srgbClr val="002060"/>
                </a:solidFill>
              </a:rPr>
              <a:t>решения ТИК о количестве подписей избирателей, необходимых для регистрации кандидатов в депутаты по одномандатным избирательным </a:t>
            </a:r>
            <a:r>
              <a:rPr lang="ru-RU" sz="2000" b="1" dirty="0" smtClean="0">
                <a:solidFill>
                  <a:srgbClr val="002060"/>
                </a:solidFill>
              </a:rPr>
              <a:t>округам, списка </a:t>
            </a:r>
            <a:r>
              <a:rPr lang="ru-RU" sz="2000" b="1" dirty="0">
                <a:solidFill>
                  <a:srgbClr val="002060"/>
                </a:solidFill>
              </a:rPr>
              <a:t>кандидатов по муниципальному избирательному </a:t>
            </a:r>
            <a:r>
              <a:rPr lang="ru-RU" sz="2000" b="1" dirty="0" smtClean="0">
                <a:solidFill>
                  <a:srgbClr val="002060"/>
                </a:solidFill>
              </a:rPr>
              <a:t>округу;</a:t>
            </a:r>
            <a:endParaRPr lang="ru-RU" sz="2000" b="1" dirty="0">
              <a:solidFill>
                <a:srgbClr val="002060"/>
              </a:solidFill>
            </a:endParaRP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информация </a:t>
            </a:r>
            <a:r>
              <a:rPr lang="ru-RU" sz="2000" b="1" dirty="0">
                <a:solidFill>
                  <a:srgbClr val="002060"/>
                </a:solidFill>
              </a:rPr>
              <a:t>о выделенных специальных местах для размещения печатных агитационных материалов;</a:t>
            </a:r>
          </a:p>
          <a:p>
            <a:pPr algn="just">
              <a:lnSpc>
                <a:spcPct val="100000"/>
              </a:lnSpc>
              <a:spcBef>
                <a:spcPts val="0"/>
              </a:spcBef>
              <a:spcAft>
                <a:spcPts val="600"/>
              </a:spcAft>
              <a:buFont typeface="Wingdings" panose="05000000000000000000" pitchFamily="2" charset="2"/>
              <a:buChar char="§"/>
            </a:pPr>
            <a:r>
              <a:rPr lang="ru-RU" sz="2000" b="1" dirty="0" smtClean="0">
                <a:solidFill>
                  <a:srgbClr val="002060"/>
                </a:solidFill>
              </a:rPr>
              <a:t>перечень СМИ, </a:t>
            </a:r>
            <a:r>
              <a:rPr lang="ru-RU" sz="2000" b="1" dirty="0">
                <a:solidFill>
                  <a:srgbClr val="002060"/>
                </a:solidFill>
              </a:rPr>
              <a:t>сетевых изданий и полиграфических организаций, уведомивших ТИК о предоставлении услуг по размещению агитационных материалов, готовности участвовать в их изготовлении на выборах </a:t>
            </a:r>
            <a:r>
              <a:rPr lang="ru-RU" sz="2000" b="1" dirty="0" smtClean="0">
                <a:solidFill>
                  <a:srgbClr val="002060"/>
                </a:solidFill>
              </a:rPr>
              <a:t>депутатов. </a:t>
            </a:r>
            <a:endParaRPr lang="ru-RU" sz="1800" dirty="0">
              <a:solidFill>
                <a:srgbClr val="002060"/>
              </a:solidFill>
            </a:endParaRPr>
          </a:p>
        </p:txBody>
      </p:sp>
    </p:spTree>
    <p:extLst>
      <p:ext uri="{BB962C8B-B14F-4D97-AF65-F5344CB8AC3E}">
        <p14:creationId xmlns:p14="http://schemas.microsoft.com/office/powerpoint/2010/main" val="4280004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206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ПЕРЕЧЕНЬ ДОКУМЕНТОВ О ВЫДВИЖЕНИИ КАНДИДАТА</a:t>
            </a:r>
            <a:br>
              <a:rPr lang="ru-RU" sz="2400" b="1" dirty="0" smtClean="0">
                <a:solidFill>
                  <a:schemeClr val="bg1"/>
                </a:solidFill>
              </a:rPr>
            </a:br>
            <a:r>
              <a:rPr lang="ru-RU" sz="2400" b="1" dirty="0" smtClean="0">
                <a:solidFill>
                  <a:schemeClr val="bg1"/>
                </a:solidFill>
              </a:rPr>
              <a:t>В ПОРЯДКЕ САМОВЫДВИЖЕНИЯ: </a:t>
            </a:r>
            <a:endParaRPr lang="ru-RU" sz="2400" b="1" dirty="0">
              <a:solidFill>
                <a:schemeClr val="bg1"/>
              </a:solidFill>
            </a:endParaRPr>
          </a:p>
        </p:txBody>
      </p:sp>
      <p:sp>
        <p:nvSpPr>
          <p:cNvPr id="3" name="Объект 2"/>
          <p:cNvSpPr>
            <a:spLocks noGrp="1"/>
          </p:cNvSpPr>
          <p:nvPr>
            <p:ph idx="1"/>
          </p:nvPr>
        </p:nvSpPr>
        <p:spPr>
          <a:xfrm>
            <a:off x="161364" y="708338"/>
            <a:ext cx="11750489" cy="6149662"/>
          </a:xfrm>
        </p:spPr>
        <p:txBody>
          <a:bodyPr anchor="ctr">
            <a:noAutofit/>
          </a:bodyPr>
          <a:lstStyle/>
          <a:p>
            <a:pPr marL="702900" indent="-342900" algn="just">
              <a:lnSpc>
                <a:spcPct val="100000"/>
              </a:lnSpc>
              <a:spcBef>
                <a:spcPts val="0"/>
              </a:spcBef>
              <a:buAutoNum type="arabicPeriod"/>
            </a:pPr>
            <a:r>
              <a:rPr lang="ru-RU" sz="1600" dirty="0" smtClean="0">
                <a:solidFill>
                  <a:srgbClr val="002060"/>
                </a:solidFill>
              </a:rPr>
              <a:t>Заявление о выдвижении по ОИО. Вместе с заявлением представляются:</a:t>
            </a:r>
          </a:p>
          <a:p>
            <a:pPr marL="1076325" indent="-342900" algn="just">
              <a:lnSpc>
                <a:spcPct val="100000"/>
              </a:lnSpc>
              <a:spcBef>
                <a:spcPts val="0"/>
              </a:spcBef>
              <a:buFont typeface="Wingdings" panose="05000000000000000000" pitchFamily="2" charset="2"/>
              <a:buChar char="§"/>
            </a:pPr>
            <a:r>
              <a:rPr lang="ru-RU" sz="1600" dirty="0" smtClean="0">
                <a:solidFill>
                  <a:srgbClr val="002060"/>
                </a:solidFill>
              </a:rPr>
              <a:t>копия паспорта (отдельных страниц паспорта, определенных Постановлением ЦИК РФ от 4.06.2014 года №233/1478-6) или документа, заменяющего паспорт гражданина, заверенная кандидатом;</a:t>
            </a:r>
          </a:p>
          <a:p>
            <a:pPr marL="1076325" indent="-342900" algn="just">
              <a:lnSpc>
                <a:spcPct val="100000"/>
              </a:lnSpc>
              <a:spcBef>
                <a:spcPts val="0"/>
              </a:spcBef>
              <a:buFont typeface="Wingdings" panose="05000000000000000000" pitchFamily="2" charset="2"/>
              <a:buChar char="§"/>
            </a:pPr>
            <a:r>
              <a:rPr lang="ru-RU" sz="1600" dirty="0" smtClean="0">
                <a:solidFill>
                  <a:srgbClr val="002060"/>
                </a:solidFill>
              </a:rPr>
              <a:t>копии </a:t>
            </a:r>
            <a:r>
              <a:rPr lang="ru-RU" sz="1600" dirty="0">
                <a:solidFill>
                  <a:srgbClr val="002060"/>
                </a:solidFill>
              </a:rPr>
              <a:t>документов, подтверждающих указанные в заявлении сведения </a:t>
            </a:r>
            <a:r>
              <a:rPr lang="ru-RU" sz="1600" dirty="0" smtClean="0">
                <a:solidFill>
                  <a:srgbClr val="002060"/>
                </a:solidFill>
              </a:rPr>
              <a:t/>
            </a:r>
            <a:br>
              <a:rPr lang="ru-RU" sz="1600" dirty="0" smtClean="0">
                <a:solidFill>
                  <a:srgbClr val="002060"/>
                </a:solidFill>
              </a:rPr>
            </a:br>
            <a:r>
              <a:rPr lang="ru-RU" sz="1600" dirty="0" smtClean="0">
                <a:solidFill>
                  <a:srgbClr val="002060"/>
                </a:solidFill>
              </a:rPr>
              <a:t>об </a:t>
            </a:r>
            <a:r>
              <a:rPr lang="ru-RU" sz="1600" dirty="0">
                <a:solidFill>
                  <a:srgbClr val="002060"/>
                </a:solidFill>
              </a:rPr>
              <a:t>образовании, основном месте работы или службы, о занимаемой должности (роде занятий), а также о том, что кандидат является депутатом, заверенные </a:t>
            </a:r>
            <a:r>
              <a:rPr lang="ru-RU" sz="1600" dirty="0" smtClean="0">
                <a:solidFill>
                  <a:srgbClr val="002060"/>
                </a:solidFill>
              </a:rPr>
              <a:t>кандидатом;</a:t>
            </a:r>
          </a:p>
          <a:p>
            <a:pPr marL="1076325" indent="-342900" algn="just">
              <a:lnSpc>
                <a:spcPct val="100000"/>
              </a:lnSpc>
              <a:spcBef>
                <a:spcPts val="0"/>
              </a:spcBef>
              <a:spcAft>
                <a:spcPts val="600"/>
              </a:spcAft>
              <a:buFont typeface="Wingdings" panose="05000000000000000000" pitchFamily="2" charset="2"/>
              <a:buChar char="§"/>
            </a:pPr>
            <a:r>
              <a:rPr lang="ru-RU" sz="1600" dirty="0">
                <a:solidFill>
                  <a:srgbClr val="002060"/>
                </a:solidFill>
              </a:rPr>
              <a:t>если кандидат менял фамилию, или имя, или отчество, - копии соответствующих </a:t>
            </a:r>
            <a:r>
              <a:rPr lang="ru-RU" sz="1600" dirty="0" smtClean="0">
                <a:solidFill>
                  <a:srgbClr val="002060"/>
                </a:solidFill>
              </a:rPr>
              <a:t>документов;</a:t>
            </a:r>
          </a:p>
          <a:p>
            <a:pPr marL="817200" indent="-457200" algn="just">
              <a:lnSpc>
                <a:spcPct val="100000"/>
              </a:lnSpc>
              <a:spcBef>
                <a:spcPts val="0"/>
              </a:spcBef>
              <a:spcAft>
                <a:spcPts val="600"/>
              </a:spcAft>
              <a:buFont typeface="+mj-lt"/>
              <a:buAutoNum type="arabicPeriod" startAt="2"/>
            </a:pPr>
            <a:r>
              <a:rPr lang="ru-RU" sz="1600" dirty="0" smtClean="0">
                <a:solidFill>
                  <a:srgbClr val="002060"/>
                </a:solidFill>
              </a:rPr>
              <a:t>Документ, подтверждающий принадлежность кандидата к политической партии, иному общественному объединению, в случае указания этих сведений в заявлении о выдвижении, </a:t>
            </a:r>
            <a:br>
              <a:rPr lang="ru-RU" sz="1600" dirty="0" smtClean="0">
                <a:solidFill>
                  <a:srgbClr val="002060"/>
                </a:solidFill>
              </a:rPr>
            </a:br>
            <a:r>
              <a:rPr lang="ru-RU" sz="1600" dirty="0" smtClean="0">
                <a:solidFill>
                  <a:srgbClr val="002060"/>
                </a:solidFill>
              </a:rPr>
              <a:t>и </a:t>
            </a:r>
            <a:r>
              <a:rPr lang="ru-RU" sz="1600" dirty="0">
                <a:solidFill>
                  <a:srgbClr val="002060"/>
                </a:solidFill>
              </a:rPr>
              <a:t>подписанного уполномоченным лицом </a:t>
            </a:r>
            <a:r>
              <a:rPr lang="ru-RU" sz="1600" dirty="0" smtClean="0">
                <a:solidFill>
                  <a:srgbClr val="002060"/>
                </a:solidFill>
              </a:rPr>
              <a:t>соответствующего органа политической </a:t>
            </a:r>
            <a:r>
              <a:rPr lang="ru-RU" sz="1600" dirty="0">
                <a:solidFill>
                  <a:srgbClr val="002060"/>
                </a:solidFill>
              </a:rPr>
              <a:t>партии, иного общественного </a:t>
            </a:r>
            <a:r>
              <a:rPr lang="ru-RU" sz="1600" dirty="0" smtClean="0">
                <a:solidFill>
                  <a:srgbClr val="002060"/>
                </a:solidFill>
              </a:rPr>
              <a:t>объединения;</a:t>
            </a:r>
          </a:p>
          <a:p>
            <a:pPr marL="817200" indent="-457200" algn="just">
              <a:lnSpc>
                <a:spcPct val="100000"/>
              </a:lnSpc>
              <a:spcBef>
                <a:spcPts val="0"/>
              </a:spcBef>
              <a:spcAft>
                <a:spcPts val="600"/>
              </a:spcAft>
              <a:buFont typeface="+mj-lt"/>
              <a:buAutoNum type="arabicPeriod" startAt="3"/>
            </a:pPr>
            <a:r>
              <a:rPr lang="ru-RU" sz="1600" dirty="0" smtClean="0">
                <a:solidFill>
                  <a:srgbClr val="002060"/>
                </a:solidFill>
              </a:rPr>
              <a:t>Сведения о </a:t>
            </a:r>
            <a:r>
              <a:rPr lang="ru-RU" sz="1600" dirty="0">
                <a:solidFill>
                  <a:srgbClr val="002060"/>
                </a:solidFill>
              </a:rPr>
              <a:t>размере и об источниках доходов </a:t>
            </a:r>
            <a:r>
              <a:rPr lang="ru-RU" sz="1600" dirty="0" smtClean="0">
                <a:solidFill>
                  <a:srgbClr val="002060"/>
                </a:solidFill>
              </a:rPr>
              <a:t>кандидата, </a:t>
            </a:r>
            <a:r>
              <a:rPr lang="ru-RU" sz="1600" dirty="0">
                <a:solidFill>
                  <a:srgbClr val="002060"/>
                </a:solidFill>
              </a:rPr>
              <a:t>а также об имуществе, принадлежащем кандидату </a:t>
            </a:r>
            <a:r>
              <a:rPr lang="ru-RU" sz="1600" dirty="0" smtClean="0">
                <a:solidFill>
                  <a:srgbClr val="002060"/>
                </a:solidFill>
              </a:rPr>
              <a:t>на </a:t>
            </a:r>
            <a:r>
              <a:rPr lang="ru-RU" sz="1600" dirty="0">
                <a:solidFill>
                  <a:srgbClr val="002060"/>
                </a:solidFill>
              </a:rPr>
              <a:t>праве собственности (в том числе совместной собственности), о вкладах в банках, ценных </a:t>
            </a:r>
            <a:r>
              <a:rPr lang="ru-RU" sz="1600" dirty="0" smtClean="0">
                <a:solidFill>
                  <a:srgbClr val="002060"/>
                </a:solidFill>
              </a:rPr>
              <a:t>бумагах (приложение №1 Федерального Закона №67-ФЗ).</a:t>
            </a:r>
          </a:p>
          <a:p>
            <a:pPr algn="just">
              <a:lnSpc>
                <a:spcPct val="100000"/>
              </a:lnSpc>
              <a:spcBef>
                <a:spcPts val="0"/>
              </a:spcBef>
              <a:buFont typeface="Wingdings" panose="05000000000000000000" pitchFamily="2" charset="2"/>
              <a:buChar char="§"/>
            </a:pPr>
            <a:r>
              <a:rPr lang="ru-RU" sz="1600" dirty="0">
                <a:solidFill>
                  <a:srgbClr val="002060"/>
                </a:solidFill>
              </a:rPr>
              <a:t>Уведомление о выдвижении кандидата и прилагаемые к нему документы принимаются </a:t>
            </a:r>
            <a:r>
              <a:rPr lang="ru-RU" sz="1600" dirty="0" smtClean="0">
                <a:solidFill>
                  <a:srgbClr val="002060"/>
                </a:solidFill>
              </a:rPr>
              <a:t>ОИК при </a:t>
            </a:r>
            <a:r>
              <a:rPr lang="ru-RU" sz="1600" dirty="0">
                <a:solidFill>
                  <a:srgbClr val="002060"/>
                </a:solidFill>
              </a:rPr>
              <a:t>предъявлении документа, удостоверяющего личность кандидата или иного лица, представляющего документы кандидата в соответствии с пунктами 3 и 4 статьи 73 </a:t>
            </a:r>
            <a:r>
              <a:rPr lang="ru-RU" sz="1600" dirty="0" smtClean="0">
                <a:solidFill>
                  <a:srgbClr val="002060"/>
                </a:solidFill>
              </a:rPr>
              <a:t>ЗКО-231 (п. 2. ст76 ЗКО-231)</a:t>
            </a:r>
            <a:endParaRPr lang="ru-RU" sz="1600" dirty="0">
              <a:solidFill>
                <a:srgbClr val="002060"/>
              </a:solidFill>
            </a:endParaRPr>
          </a:p>
          <a:p>
            <a:pPr algn="just">
              <a:lnSpc>
                <a:spcPct val="100000"/>
              </a:lnSpc>
              <a:spcBef>
                <a:spcPts val="0"/>
              </a:spcBef>
              <a:buFont typeface="Wingdings" panose="05000000000000000000" pitchFamily="2" charset="2"/>
              <a:buChar char="§"/>
            </a:pPr>
            <a:r>
              <a:rPr lang="ru-RU" sz="1600" dirty="0" smtClean="0">
                <a:solidFill>
                  <a:srgbClr val="002060"/>
                </a:solidFill>
              </a:rPr>
              <a:t>Все </a:t>
            </a:r>
            <a:r>
              <a:rPr lang="ru-RU" sz="1600" dirty="0">
                <a:solidFill>
                  <a:srgbClr val="002060"/>
                </a:solidFill>
              </a:rPr>
              <a:t>документы представляются кандидатом </a:t>
            </a:r>
            <a:r>
              <a:rPr lang="ru-RU" sz="1600" b="1" dirty="0" smtClean="0">
                <a:solidFill>
                  <a:srgbClr val="002060"/>
                </a:solidFill>
              </a:rPr>
              <a:t>лично </a:t>
            </a:r>
            <a:r>
              <a:rPr lang="ru-RU" sz="1600" dirty="0" smtClean="0">
                <a:solidFill>
                  <a:srgbClr val="002060"/>
                </a:solidFill>
              </a:rPr>
              <a:t>(п.3 ст.73 ЗКО-231).</a:t>
            </a:r>
            <a:endParaRPr lang="ru-RU" sz="1600" dirty="0">
              <a:solidFill>
                <a:srgbClr val="002060"/>
              </a:solidFill>
            </a:endParaRPr>
          </a:p>
          <a:p>
            <a:pPr algn="just">
              <a:lnSpc>
                <a:spcPct val="100000"/>
              </a:lnSpc>
              <a:spcBef>
                <a:spcPts val="0"/>
              </a:spcBef>
              <a:buFont typeface="Wingdings" panose="05000000000000000000" pitchFamily="2" charset="2"/>
              <a:buChar char="§"/>
            </a:pPr>
            <a:r>
              <a:rPr lang="ru-RU" sz="1600" dirty="0" smtClean="0">
                <a:solidFill>
                  <a:srgbClr val="002060"/>
                </a:solidFill>
              </a:rPr>
              <a:t>При </a:t>
            </a:r>
            <a:r>
              <a:rPr lang="ru-RU" sz="1600" dirty="0">
                <a:solidFill>
                  <a:srgbClr val="002060"/>
                </a:solidFill>
              </a:rPr>
              <a:t>изготовлении текста </a:t>
            </a:r>
            <a:r>
              <a:rPr lang="ru-RU" sz="1600" dirty="0" smtClean="0">
                <a:solidFill>
                  <a:srgbClr val="002060"/>
                </a:solidFill>
              </a:rPr>
              <a:t>заявления </a:t>
            </a:r>
            <a:r>
              <a:rPr lang="ru-RU" sz="1600" dirty="0">
                <a:solidFill>
                  <a:srgbClr val="002060"/>
                </a:solidFill>
              </a:rPr>
              <a:t>в машинописном виде </a:t>
            </a:r>
            <a:r>
              <a:rPr lang="ru-RU" sz="1600" dirty="0" smtClean="0">
                <a:solidFill>
                  <a:srgbClr val="002060"/>
                </a:solidFill>
              </a:rPr>
              <a:t>подпись </a:t>
            </a:r>
            <a:r>
              <a:rPr lang="ru-RU" sz="1600" dirty="0">
                <a:solidFill>
                  <a:srgbClr val="002060"/>
                </a:solidFill>
              </a:rPr>
              <a:t>кандидата, дата написания заявления, а также полностью фамилия, имя, отчество проставляются кандидатом </a:t>
            </a:r>
            <a:r>
              <a:rPr lang="ru-RU" sz="1600" b="1" dirty="0" smtClean="0">
                <a:solidFill>
                  <a:srgbClr val="002060"/>
                </a:solidFill>
              </a:rPr>
              <a:t>собственноручно.</a:t>
            </a:r>
          </a:p>
          <a:p>
            <a:pPr algn="just">
              <a:lnSpc>
                <a:spcPct val="100000"/>
              </a:lnSpc>
              <a:spcBef>
                <a:spcPts val="0"/>
              </a:spcBef>
              <a:buFont typeface="Wingdings" panose="05000000000000000000" pitchFamily="2" charset="2"/>
              <a:buChar char="§"/>
            </a:pPr>
            <a:r>
              <a:rPr lang="ru-RU" sz="1600" dirty="0" smtClean="0">
                <a:solidFill>
                  <a:srgbClr val="002060"/>
                </a:solidFill>
              </a:rPr>
              <a:t>Документы 2, 3 представляются вместе с заявлением о выдвижении (документ 1).</a:t>
            </a:r>
          </a:p>
          <a:p>
            <a:pPr algn="just">
              <a:lnSpc>
                <a:spcPct val="100000"/>
              </a:lnSpc>
              <a:spcBef>
                <a:spcPts val="0"/>
              </a:spcBef>
              <a:buFont typeface="Wingdings" panose="05000000000000000000" pitchFamily="2" charset="2"/>
              <a:buChar char="§"/>
            </a:pPr>
            <a:r>
              <a:rPr lang="ru-RU" sz="1600" dirty="0" smtClean="0">
                <a:solidFill>
                  <a:srgbClr val="002060"/>
                </a:solidFill>
              </a:rPr>
              <a:t>Копии документов, прилагаемых к заявлению, которые не были  представлены при выдвижении, могут быть представлены кандидатом </a:t>
            </a:r>
            <a:r>
              <a:rPr lang="ru-RU" sz="1600" b="1" dirty="0" smtClean="0">
                <a:solidFill>
                  <a:srgbClr val="002060"/>
                </a:solidFill>
              </a:rPr>
              <a:t>не позднее чем за один день до заседания комиссии</a:t>
            </a:r>
            <a:r>
              <a:rPr lang="ru-RU" sz="1600" dirty="0" smtClean="0">
                <a:solidFill>
                  <a:srgbClr val="002060"/>
                </a:solidFill>
              </a:rPr>
              <a:t>, на которой будет рассматриваться вопрос о его регистрации (п.1 ст. 28 ЗКО-231). </a:t>
            </a:r>
          </a:p>
        </p:txBody>
      </p:sp>
    </p:spTree>
    <p:extLst>
      <p:ext uri="{BB962C8B-B14F-4D97-AF65-F5344CB8AC3E}">
        <p14:creationId xmlns:p14="http://schemas.microsoft.com/office/powerpoint/2010/main" val="42180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250" fill="hold"/>
                                        <p:tgtEl>
                                          <p:spTgt spid="3">
                                            <p:txEl>
                                              <p:pRg st="10" end="10"/>
                                            </p:txEl>
                                          </p:spTgt>
                                        </p:tgtEl>
                                        <p:attrNameLst>
                                          <p:attrName>style.color</p:attrName>
                                        </p:attrNameLst>
                                      </p:cBhvr>
                                      <p:to>
                                        <p:clrVal>
                                          <a:srgbClr val="00B050"/>
                                        </p:clrVal>
                                      </p:to>
                                    </p:set>
                                    <p:set>
                                      <p:cBhvr>
                                        <p:cTn id="7" dur="250" fill="hold"/>
                                        <p:tgtEl>
                                          <p:spTgt spid="3">
                                            <p:txEl>
                                              <p:pRg st="10" end="10"/>
                                            </p:txEl>
                                          </p:spTgt>
                                        </p:tgtEl>
                                        <p:attrNameLst>
                                          <p:attrName>fillcolor</p:attrName>
                                        </p:attrNameLst>
                                      </p:cBhvr>
                                      <p:to>
                                        <p:clrVal>
                                          <a:srgbClr val="00B050"/>
                                        </p:clrVal>
                                      </p:to>
                                    </p:set>
                                    <p:set>
                                      <p:cBhvr>
                                        <p:cTn id="8" dur="250" fill="hold"/>
                                        <p:tgtEl>
                                          <p:spTgt spid="3">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206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ПЕРЕЧЕНЬ ДОКУМЕНТОВ О ВЫДВИЖЕНИИ КАНДИДАТА </a:t>
            </a:r>
            <a:br>
              <a:rPr lang="ru-RU" sz="2400" b="1" dirty="0" smtClean="0">
                <a:solidFill>
                  <a:schemeClr val="bg1"/>
                </a:solidFill>
              </a:rPr>
            </a:br>
            <a:r>
              <a:rPr lang="ru-RU" sz="2400" b="1" dirty="0" smtClean="0">
                <a:solidFill>
                  <a:schemeClr val="bg1"/>
                </a:solidFill>
              </a:rPr>
              <a:t>ИЗБИРАТЕЛЬНЫМ ОБЪЕДИНЕНИЕМ: </a:t>
            </a:r>
            <a:endParaRPr lang="ru-RU" sz="2400" b="1" dirty="0">
              <a:solidFill>
                <a:schemeClr val="bg1"/>
              </a:solidFill>
            </a:endParaRPr>
          </a:p>
        </p:txBody>
      </p:sp>
      <p:sp>
        <p:nvSpPr>
          <p:cNvPr id="3" name="Объект 2"/>
          <p:cNvSpPr>
            <a:spLocks noGrp="1"/>
          </p:cNvSpPr>
          <p:nvPr>
            <p:ph idx="1"/>
          </p:nvPr>
        </p:nvSpPr>
        <p:spPr>
          <a:xfrm>
            <a:off x="215152" y="708338"/>
            <a:ext cx="11766177" cy="5880721"/>
          </a:xfrm>
        </p:spPr>
        <p:txBody>
          <a:bodyPr anchor="ctr">
            <a:noAutofit/>
          </a:bodyPr>
          <a:lstStyle/>
          <a:p>
            <a:pPr marL="712788" indent="-349250" algn="just">
              <a:lnSpc>
                <a:spcPct val="100000"/>
              </a:lnSpc>
              <a:spcBef>
                <a:spcPts val="0"/>
              </a:spcBef>
              <a:buAutoNum type="arabicPeriod"/>
            </a:pPr>
            <a:r>
              <a:rPr lang="ru-RU" sz="2000" dirty="0" smtClean="0">
                <a:solidFill>
                  <a:srgbClr val="002060"/>
                </a:solidFill>
              </a:rPr>
              <a:t>Документы, представляемые в соответствии с п.2, 2.1, 4 ст.24 ЗКО-231 (см. предыдущий слайд);</a:t>
            </a:r>
          </a:p>
          <a:p>
            <a:pPr marL="712788" indent="-349250" algn="just">
              <a:lnSpc>
                <a:spcPct val="100000"/>
              </a:lnSpc>
              <a:spcBef>
                <a:spcPts val="0"/>
              </a:spcBef>
              <a:buAutoNum type="arabicPeriod"/>
            </a:pPr>
            <a:r>
              <a:rPr lang="ru-RU" sz="2000" dirty="0" smtClean="0">
                <a:solidFill>
                  <a:srgbClr val="002060"/>
                </a:solidFill>
              </a:rPr>
              <a:t>Заверенную подписью </a:t>
            </a:r>
            <a:r>
              <a:rPr lang="ru-RU" sz="2000" dirty="0">
                <a:solidFill>
                  <a:srgbClr val="002060"/>
                </a:solidFill>
              </a:rPr>
              <a:t>уполномоченного лица и печатью избирательного объединения копию документа о государственной регистрации избирательного объединения, выданного федеральным органом исполнительной власти, уполномоченным на осуществление функций в сфере регистрации общественных </a:t>
            </a:r>
            <a:r>
              <a:rPr lang="ru-RU" sz="2000" dirty="0" smtClean="0">
                <a:solidFill>
                  <a:srgbClr val="002060"/>
                </a:solidFill>
              </a:rPr>
              <a:t>объединений;</a:t>
            </a:r>
          </a:p>
          <a:p>
            <a:pPr marL="712788" indent="-349250" algn="just">
              <a:lnSpc>
                <a:spcPct val="100000"/>
              </a:lnSpc>
              <a:spcBef>
                <a:spcPts val="0"/>
              </a:spcBef>
              <a:buAutoNum type="arabicPeriod"/>
            </a:pPr>
            <a:r>
              <a:rPr lang="ru-RU" sz="2000" dirty="0" smtClean="0">
                <a:solidFill>
                  <a:srgbClr val="002060"/>
                </a:solidFill>
              </a:rPr>
              <a:t>Решение о создании избирательного объединения, если оно не </a:t>
            </a:r>
            <a:r>
              <a:rPr lang="ru-RU" sz="2000" dirty="0">
                <a:solidFill>
                  <a:srgbClr val="002060"/>
                </a:solidFill>
              </a:rPr>
              <a:t>является юридическим </a:t>
            </a:r>
            <a:r>
              <a:rPr lang="ru-RU" sz="2000" dirty="0" smtClean="0">
                <a:solidFill>
                  <a:srgbClr val="002060"/>
                </a:solidFill>
              </a:rPr>
              <a:t>лицом (например, местное отделение политической партии);</a:t>
            </a:r>
          </a:p>
          <a:p>
            <a:pPr marL="712788" indent="-349250" algn="just">
              <a:lnSpc>
                <a:spcPct val="100000"/>
              </a:lnSpc>
              <a:spcBef>
                <a:spcPts val="0"/>
              </a:spcBef>
              <a:buAutoNum type="arabicPeriod"/>
            </a:pPr>
            <a:r>
              <a:rPr lang="ru-RU" sz="2000" dirty="0" smtClean="0">
                <a:solidFill>
                  <a:srgbClr val="002060"/>
                </a:solidFill>
              </a:rPr>
              <a:t>Решение органа политической партии о </a:t>
            </a:r>
            <a:r>
              <a:rPr lang="ru-RU" sz="2000" dirty="0">
                <a:solidFill>
                  <a:srgbClr val="002060"/>
                </a:solidFill>
              </a:rPr>
              <a:t>выдвижении кандидата по соответствующему </a:t>
            </a:r>
            <a:r>
              <a:rPr lang="ru-RU" sz="2000" dirty="0" smtClean="0">
                <a:solidFill>
                  <a:srgbClr val="002060"/>
                </a:solidFill>
              </a:rPr>
              <a:t>ОИО;</a:t>
            </a:r>
          </a:p>
          <a:p>
            <a:pPr marL="712788" indent="-349250" algn="just">
              <a:lnSpc>
                <a:spcPct val="100000"/>
              </a:lnSpc>
              <a:spcBef>
                <a:spcPts val="0"/>
              </a:spcBef>
              <a:spcAft>
                <a:spcPts val="600"/>
              </a:spcAft>
              <a:buFont typeface="+mj-lt"/>
              <a:buAutoNum type="arabicPeriod"/>
            </a:pPr>
            <a:r>
              <a:rPr lang="ru-RU" sz="2000" dirty="0" smtClean="0">
                <a:solidFill>
                  <a:srgbClr val="002060"/>
                </a:solidFill>
              </a:rPr>
              <a:t>Документ, </a:t>
            </a:r>
            <a:r>
              <a:rPr lang="ru-RU" sz="2000" dirty="0">
                <a:solidFill>
                  <a:srgbClr val="002060"/>
                </a:solidFill>
              </a:rPr>
              <a:t>подтверждающий согласование с соответствующим органом политической партии, </a:t>
            </a:r>
            <a:r>
              <a:rPr lang="ru-RU" sz="2000" dirty="0" smtClean="0">
                <a:solidFill>
                  <a:srgbClr val="002060"/>
                </a:solidFill>
              </a:rPr>
              <a:t>кандидатуры</a:t>
            </a:r>
            <a:r>
              <a:rPr lang="ru-RU" sz="2000" dirty="0">
                <a:solidFill>
                  <a:srgbClr val="002060"/>
                </a:solidFill>
              </a:rPr>
              <a:t>, выдвигаемой в качестве кандидата, если такое согласование предусмотрено уставом политической </a:t>
            </a:r>
            <a:r>
              <a:rPr lang="ru-RU" sz="2000" dirty="0" smtClean="0">
                <a:solidFill>
                  <a:srgbClr val="002060"/>
                </a:solidFill>
              </a:rPr>
              <a:t>партии.</a:t>
            </a:r>
          </a:p>
          <a:p>
            <a:pPr algn="just">
              <a:lnSpc>
                <a:spcPct val="100000"/>
              </a:lnSpc>
              <a:spcBef>
                <a:spcPts val="0"/>
              </a:spcBef>
              <a:buFont typeface="Wingdings" panose="05000000000000000000" pitchFamily="2" charset="2"/>
              <a:buChar char="§"/>
            </a:pPr>
            <a:r>
              <a:rPr lang="ru-RU" sz="2000" dirty="0" smtClean="0">
                <a:solidFill>
                  <a:srgbClr val="002060"/>
                </a:solidFill>
              </a:rPr>
              <a:t>Все документы представляются кандидатом </a:t>
            </a:r>
            <a:r>
              <a:rPr lang="ru-RU" sz="2000" b="1" dirty="0" smtClean="0">
                <a:solidFill>
                  <a:srgbClr val="002060"/>
                </a:solidFill>
              </a:rPr>
              <a:t>лично</a:t>
            </a:r>
            <a:r>
              <a:rPr lang="ru-RU" sz="2000" dirty="0" smtClean="0">
                <a:solidFill>
                  <a:srgbClr val="002060"/>
                </a:solidFill>
              </a:rPr>
              <a:t>.</a:t>
            </a:r>
          </a:p>
          <a:p>
            <a:pPr algn="just">
              <a:lnSpc>
                <a:spcPct val="100000"/>
              </a:lnSpc>
              <a:spcBef>
                <a:spcPts val="0"/>
              </a:spcBef>
              <a:buFont typeface="Wingdings" panose="05000000000000000000" pitchFamily="2" charset="2"/>
              <a:buChar char="§"/>
            </a:pPr>
            <a:r>
              <a:rPr lang="ru-RU" sz="2000" dirty="0">
                <a:solidFill>
                  <a:srgbClr val="002060"/>
                </a:solidFill>
              </a:rPr>
              <a:t>В случае, если на </a:t>
            </a:r>
            <a:r>
              <a:rPr lang="ru-RU" sz="2000" dirty="0" smtClean="0">
                <a:solidFill>
                  <a:srgbClr val="002060"/>
                </a:solidFill>
              </a:rPr>
              <a:t>ИКМО возложены </a:t>
            </a:r>
            <a:r>
              <a:rPr lang="ru-RU" sz="2000" dirty="0">
                <a:solidFill>
                  <a:srgbClr val="002060"/>
                </a:solidFill>
              </a:rPr>
              <a:t>полномочия </a:t>
            </a:r>
            <a:r>
              <a:rPr lang="ru-RU" sz="2000" b="1" dirty="0">
                <a:solidFill>
                  <a:srgbClr val="002060"/>
                </a:solidFill>
              </a:rPr>
              <a:t>нескольких </a:t>
            </a:r>
            <a:r>
              <a:rPr lang="ru-RU" sz="2000" b="1" dirty="0" smtClean="0">
                <a:solidFill>
                  <a:srgbClr val="002060"/>
                </a:solidFill>
              </a:rPr>
              <a:t>ОИК </a:t>
            </a:r>
            <a:r>
              <a:rPr lang="ru-RU" sz="2000" dirty="0" smtClean="0">
                <a:solidFill>
                  <a:srgbClr val="002060"/>
                </a:solidFill>
              </a:rPr>
              <a:t>и </a:t>
            </a:r>
            <a:r>
              <a:rPr lang="ru-RU" sz="2000" dirty="0">
                <a:solidFill>
                  <a:srgbClr val="002060"/>
                </a:solidFill>
              </a:rPr>
              <a:t>избирательным объединением выдвинуты кандидаты </a:t>
            </a:r>
            <a:r>
              <a:rPr lang="ru-RU" sz="2000" b="1" dirty="0">
                <a:solidFill>
                  <a:srgbClr val="002060"/>
                </a:solidFill>
              </a:rPr>
              <a:t>по нескольким </a:t>
            </a:r>
            <a:r>
              <a:rPr lang="ru-RU" sz="2000" b="1" dirty="0" smtClean="0">
                <a:solidFill>
                  <a:srgbClr val="002060"/>
                </a:solidFill>
              </a:rPr>
              <a:t>ОИО</a:t>
            </a:r>
            <a:r>
              <a:rPr lang="ru-RU" sz="2000" dirty="0" smtClean="0">
                <a:solidFill>
                  <a:srgbClr val="002060"/>
                </a:solidFill>
              </a:rPr>
              <a:t>, </a:t>
            </a:r>
            <a:r>
              <a:rPr lang="ru-RU" sz="2000" b="1" dirty="0" smtClean="0">
                <a:solidFill>
                  <a:srgbClr val="002060"/>
                </a:solidFill>
              </a:rPr>
              <a:t>документы 2 и 3</a:t>
            </a:r>
            <a:r>
              <a:rPr lang="ru-RU" sz="2000" dirty="0" smtClean="0">
                <a:solidFill>
                  <a:srgbClr val="002060"/>
                </a:solidFill>
              </a:rPr>
              <a:t>, </a:t>
            </a:r>
            <a:r>
              <a:rPr lang="ru-RU" sz="2000" dirty="0">
                <a:solidFill>
                  <a:srgbClr val="002060"/>
                </a:solidFill>
              </a:rPr>
              <a:t>может представить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в ОИК </a:t>
            </a:r>
            <a:r>
              <a:rPr lang="ru-RU" sz="2000" b="1" dirty="0" smtClean="0">
                <a:solidFill>
                  <a:srgbClr val="002060"/>
                </a:solidFill>
              </a:rPr>
              <a:t>уполномоченный </a:t>
            </a:r>
            <a:r>
              <a:rPr lang="ru-RU" sz="2000" b="1" dirty="0">
                <a:solidFill>
                  <a:srgbClr val="002060"/>
                </a:solidFill>
              </a:rPr>
              <a:t>представитель избирательного объединения </a:t>
            </a:r>
            <a:r>
              <a:rPr lang="ru-RU" sz="2000" dirty="0">
                <a:solidFill>
                  <a:srgbClr val="002060"/>
                </a:solidFill>
              </a:rPr>
              <a:t>либо </a:t>
            </a:r>
            <a:r>
              <a:rPr lang="ru-RU" sz="2000" b="1" dirty="0">
                <a:solidFill>
                  <a:srgbClr val="002060"/>
                </a:solidFill>
              </a:rPr>
              <a:t>первый</a:t>
            </a:r>
            <a:r>
              <a:rPr lang="ru-RU" sz="2000" dirty="0">
                <a:solidFill>
                  <a:srgbClr val="002060"/>
                </a:solidFill>
              </a:rPr>
              <a:t> представивший указанные документы кандидат, выдвинутый этим избирательным объединением. В таких случаях иные кандидаты, выдвинутые этим избирательным объединением, </a:t>
            </a:r>
            <a:r>
              <a:rPr lang="ru-RU" sz="2000" dirty="0" smtClean="0">
                <a:solidFill>
                  <a:srgbClr val="002060"/>
                </a:solidFill>
              </a:rPr>
              <a:t>указанные документы в </a:t>
            </a:r>
            <a:r>
              <a:rPr lang="ru-RU" sz="2000" dirty="0">
                <a:solidFill>
                  <a:srgbClr val="002060"/>
                </a:solidFill>
              </a:rPr>
              <a:t>эту же избирательную комиссию могут не </a:t>
            </a:r>
            <a:r>
              <a:rPr lang="ru-RU" sz="2000" dirty="0" smtClean="0">
                <a:solidFill>
                  <a:srgbClr val="002060"/>
                </a:solidFill>
              </a:rPr>
              <a:t>представлять</a:t>
            </a:r>
            <a:endParaRPr lang="ru-RU" sz="2000" dirty="0">
              <a:solidFill>
                <a:srgbClr val="002060"/>
              </a:solidFill>
            </a:endParaRPr>
          </a:p>
        </p:txBody>
      </p:sp>
    </p:spTree>
    <p:extLst>
      <p:ext uri="{BB962C8B-B14F-4D97-AF65-F5344CB8AC3E}">
        <p14:creationId xmlns:p14="http://schemas.microsoft.com/office/powerpoint/2010/main" val="59541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Учебные пособия: </a:t>
            </a:r>
            <a:endParaRPr lang="ru-RU" sz="2400" b="1" dirty="0"/>
          </a:p>
        </p:txBody>
      </p:sp>
      <p:sp>
        <p:nvSpPr>
          <p:cNvPr id="3" name="Объект 2"/>
          <p:cNvSpPr>
            <a:spLocks noGrp="1"/>
          </p:cNvSpPr>
          <p:nvPr>
            <p:ph idx="1"/>
          </p:nvPr>
        </p:nvSpPr>
        <p:spPr>
          <a:xfrm>
            <a:off x="5311589" y="798439"/>
            <a:ext cx="6696635" cy="5917813"/>
          </a:xfrm>
        </p:spPr>
        <p:txBody>
          <a:bodyPr anchor="ctr">
            <a:noAutofit/>
          </a:bodyPr>
          <a:lstStyle/>
          <a:p>
            <a:pPr marL="0" indent="0" algn="ctr">
              <a:lnSpc>
                <a:spcPct val="100000"/>
              </a:lnSpc>
              <a:spcBef>
                <a:spcPts val="0"/>
              </a:spcBef>
              <a:spcAft>
                <a:spcPts val="1200"/>
              </a:spcAft>
              <a:buNone/>
            </a:pPr>
            <a:r>
              <a:rPr lang="ru-RU" sz="1500" b="1" dirty="0" smtClean="0"/>
              <a:t>Литература для изучения:</a:t>
            </a:r>
          </a:p>
          <a:p>
            <a:pPr algn="just">
              <a:lnSpc>
                <a:spcPct val="100000"/>
              </a:lnSpc>
              <a:spcBef>
                <a:spcPts val="0"/>
              </a:spcBef>
              <a:spcAft>
                <a:spcPts val="600"/>
              </a:spcAft>
              <a:buFont typeface="Wingdings" panose="05000000000000000000" pitchFamily="2" charset="2"/>
              <a:buChar char="§"/>
            </a:pPr>
            <a:r>
              <a:rPr lang="ru-RU" sz="1500" b="1" dirty="0" smtClean="0"/>
              <a:t>Федеральный </a:t>
            </a:r>
            <a:r>
              <a:rPr lang="ru-RU" sz="1500" b="1" dirty="0"/>
              <a:t>закон №67-ФЗ, статья 32-38;</a:t>
            </a:r>
          </a:p>
          <a:p>
            <a:pPr algn="just">
              <a:lnSpc>
                <a:spcPct val="100000"/>
              </a:lnSpc>
              <a:spcBef>
                <a:spcPts val="0"/>
              </a:spcBef>
              <a:spcAft>
                <a:spcPts val="600"/>
              </a:spcAft>
              <a:buFont typeface="Wingdings" panose="05000000000000000000" pitchFamily="2" charset="2"/>
              <a:buChar char="§"/>
            </a:pPr>
            <a:r>
              <a:rPr lang="ru-RU" sz="1500" b="1" dirty="0" smtClean="0"/>
              <a:t>Федеральный </a:t>
            </a:r>
            <a:r>
              <a:rPr lang="ru-RU" sz="1500" b="1" dirty="0"/>
              <a:t>закон </a:t>
            </a:r>
            <a:r>
              <a:rPr lang="ru-RU" sz="1500" b="1" dirty="0" smtClean="0"/>
              <a:t>№ </a:t>
            </a:r>
            <a:r>
              <a:rPr lang="ru-RU" sz="1500" b="1" dirty="0"/>
              <a:t>95-ФЗ «О политических партиях»;</a:t>
            </a:r>
          </a:p>
          <a:p>
            <a:pPr algn="just">
              <a:lnSpc>
                <a:spcPct val="100000"/>
              </a:lnSpc>
              <a:spcBef>
                <a:spcPts val="0"/>
              </a:spcBef>
              <a:spcAft>
                <a:spcPts val="600"/>
              </a:spcAft>
              <a:buFont typeface="Wingdings" panose="05000000000000000000" pitchFamily="2" charset="2"/>
              <a:buChar char="§"/>
            </a:pPr>
            <a:r>
              <a:rPr lang="ru-RU" sz="1500" b="1" dirty="0" smtClean="0"/>
              <a:t>Закон </a:t>
            </a:r>
            <a:r>
              <a:rPr lang="ru-RU" sz="1500" b="1" dirty="0"/>
              <a:t>Калининградской области №231, </a:t>
            </a:r>
            <a:r>
              <a:rPr lang="ru-RU" sz="1500" b="1" dirty="0" smtClean="0"/>
              <a:t>«О муниципальных выборах в Калининградской области», статья </a:t>
            </a:r>
            <a:r>
              <a:rPr lang="ru-RU" sz="1500" b="1" dirty="0"/>
              <a:t>23-28, 73-80, 90-96;</a:t>
            </a:r>
          </a:p>
          <a:p>
            <a:pPr algn="just">
              <a:lnSpc>
                <a:spcPct val="100000"/>
              </a:lnSpc>
              <a:spcBef>
                <a:spcPts val="0"/>
              </a:spcBef>
              <a:spcAft>
                <a:spcPts val="600"/>
              </a:spcAft>
              <a:buFont typeface="Wingdings" panose="05000000000000000000" pitchFamily="2" charset="2"/>
              <a:buChar char="§"/>
            </a:pPr>
            <a:r>
              <a:rPr lang="ru-RU" sz="1500" b="1" dirty="0"/>
              <a:t>СБОРНИК методических материалов по выдвижению и регистрации кандидатов, списков кандидатов, выдвигаемых избирательными объединениями на выборах в органы государственной власти и органы местного самоуправления, 2017 года;</a:t>
            </a:r>
          </a:p>
          <a:p>
            <a:pPr algn="just">
              <a:lnSpc>
                <a:spcPct val="100000"/>
              </a:lnSpc>
              <a:spcBef>
                <a:spcPts val="0"/>
              </a:spcBef>
              <a:spcAft>
                <a:spcPts val="600"/>
              </a:spcAft>
              <a:buFont typeface="Wingdings" panose="05000000000000000000" pitchFamily="2" charset="2"/>
              <a:buChar char="§"/>
            </a:pPr>
            <a:r>
              <a:rPr lang="ru-RU" sz="1500" b="1" dirty="0"/>
              <a:t>Методическое пособие по организации работы по приему и проверке подписных листов с подписями избирателей на региональных и муниципальных выборах (на примере федеральных выборов 2007–2008 годов);</a:t>
            </a:r>
          </a:p>
          <a:p>
            <a:pPr algn="just">
              <a:lnSpc>
                <a:spcPct val="100000"/>
              </a:lnSpc>
              <a:spcBef>
                <a:spcPts val="0"/>
              </a:spcBef>
              <a:spcAft>
                <a:spcPts val="600"/>
              </a:spcAft>
              <a:buFont typeface="Wingdings" panose="05000000000000000000" pitchFamily="2" charset="2"/>
              <a:buChar char="§"/>
            </a:pPr>
            <a:r>
              <a:rPr lang="ru-RU" sz="1500" b="1" dirty="0" smtClean="0"/>
              <a:t>Постановление </a:t>
            </a:r>
            <a:r>
              <a:rPr lang="ru-RU" sz="1500" b="1" dirty="0"/>
              <a:t>ЦИК России от 4 июня 2014 г. № 233/1478-6 </a:t>
            </a:r>
            <a:r>
              <a:rPr lang="ru-RU" sz="1500" b="1" dirty="0" smtClean="0"/>
              <a:t/>
            </a:r>
            <a:br>
              <a:rPr lang="ru-RU" sz="1500" b="1" dirty="0" smtClean="0"/>
            </a:br>
            <a:r>
              <a:rPr lang="ru-RU" sz="1500" b="1" dirty="0" smtClean="0"/>
              <a:t>«</a:t>
            </a:r>
            <a:r>
              <a:rPr lang="ru-RU" sz="1500" b="1" dirty="0"/>
              <a:t>Об определении страниц паспорта гражданина Российской Федерации, копии которых представляются в избирательные комиссии при выдвижении (самовыдвижении) кандидатов, списка кандидатов»;</a:t>
            </a:r>
          </a:p>
          <a:p>
            <a:pPr algn="just">
              <a:lnSpc>
                <a:spcPct val="100000"/>
              </a:lnSpc>
              <a:spcBef>
                <a:spcPts val="0"/>
              </a:spcBef>
              <a:spcAft>
                <a:spcPts val="600"/>
              </a:spcAft>
              <a:buFont typeface="Wingdings" panose="05000000000000000000" pitchFamily="2" charset="2"/>
              <a:buChar char="§"/>
            </a:pPr>
            <a:r>
              <a:rPr lang="ru-RU" sz="1500" b="1" dirty="0" smtClean="0"/>
              <a:t>Учебный </a:t>
            </a:r>
            <a:r>
              <a:rPr lang="ru-RU" sz="1500" b="1" dirty="0"/>
              <a:t>фильм ИККО «Прием ТИК (ИКМО) документов </a:t>
            </a:r>
            <a:r>
              <a:rPr lang="ru-RU" sz="1500" b="1" dirty="0" smtClean="0"/>
              <a:t>о выдвижении кандидатов</a:t>
            </a:r>
            <a:r>
              <a:rPr lang="ru-RU" sz="1500" b="1" dirty="0"/>
              <a:t>, для регистрации и их проверка избирательными комиссиями при проведении муниципальных выборов», части 1 - </a:t>
            </a:r>
            <a:r>
              <a:rPr lang="ru-RU" sz="1500" b="1" dirty="0" smtClean="0"/>
              <a:t>4</a:t>
            </a:r>
            <a:endParaRPr lang="ru-RU" sz="1500" dirty="0"/>
          </a:p>
        </p:txBody>
      </p:sp>
      <p:sp>
        <p:nvSpPr>
          <p:cNvPr id="9" name="Прямоугольник 8"/>
          <p:cNvSpPr/>
          <p:nvPr/>
        </p:nvSpPr>
        <p:spPr>
          <a:xfrm>
            <a:off x="255494" y="871846"/>
            <a:ext cx="4948518" cy="5771001"/>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002060"/>
              </a:solidFill>
            </a:endParaRPr>
          </a:p>
          <a:p>
            <a:pPr algn="ctr"/>
            <a:r>
              <a:rPr lang="ru-RU" b="1" dirty="0" smtClean="0">
                <a:solidFill>
                  <a:srgbClr val="002060"/>
                </a:solidFill>
              </a:rPr>
              <a:t>УЧЕБНАЯ ПРОГРАММА</a:t>
            </a:r>
          </a:p>
          <a:p>
            <a:pPr algn="ctr"/>
            <a:r>
              <a:rPr lang="ru-RU" b="1" dirty="0" smtClean="0">
                <a:solidFill>
                  <a:srgbClr val="002060"/>
                </a:solidFill>
              </a:rPr>
              <a:t>«ОРГАНИЗАЦИЯ ДЕЯТЕЛЬНОСТИ ТЕРРИТОРИАЛЬНОЙ ИЗБИРАТЕЛЬНОЙ КОМИССИИ» </a:t>
            </a:r>
          </a:p>
          <a:p>
            <a:pPr algn="ctr"/>
            <a:endParaRPr lang="ru-RU" b="1" dirty="0">
              <a:solidFill>
                <a:srgbClr val="002060"/>
              </a:solidFill>
            </a:endParaRPr>
          </a:p>
          <a:p>
            <a:pPr algn="ctr"/>
            <a:r>
              <a:rPr lang="ru-RU" b="1" dirty="0">
                <a:solidFill>
                  <a:srgbClr val="002060"/>
                </a:solidFill>
              </a:rPr>
              <a:t>Приложение № 2</a:t>
            </a:r>
          </a:p>
          <a:p>
            <a:pPr algn="ctr"/>
            <a:endParaRPr lang="ru-RU" b="1" dirty="0">
              <a:solidFill>
                <a:srgbClr val="002060"/>
              </a:solidFill>
            </a:endParaRPr>
          </a:p>
          <a:p>
            <a:pPr algn="ctr"/>
            <a:r>
              <a:rPr lang="ru-RU" b="1" dirty="0">
                <a:solidFill>
                  <a:srgbClr val="002060"/>
                </a:solidFill>
              </a:rPr>
              <a:t>УТВЕРЖДЕНА</a:t>
            </a:r>
          </a:p>
          <a:p>
            <a:pPr algn="ctr"/>
            <a:r>
              <a:rPr lang="ru-RU" b="1" dirty="0" smtClean="0">
                <a:solidFill>
                  <a:srgbClr val="002060"/>
                </a:solidFill>
              </a:rPr>
              <a:t>Решением Избирательной </a:t>
            </a:r>
            <a:r>
              <a:rPr lang="ru-RU" b="1" dirty="0">
                <a:solidFill>
                  <a:srgbClr val="002060"/>
                </a:solidFill>
              </a:rPr>
              <a:t>комиссии</a:t>
            </a:r>
          </a:p>
          <a:p>
            <a:pPr algn="ctr"/>
            <a:r>
              <a:rPr lang="ru-RU" b="1" dirty="0">
                <a:solidFill>
                  <a:srgbClr val="002060"/>
                </a:solidFill>
              </a:rPr>
              <a:t>Калининградской области</a:t>
            </a:r>
          </a:p>
          <a:p>
            <a:pPr algn="ctr"/>
            <a:r>
              <a:rPr lang="ru-RU" b="1" dirty="0">
                <a:solidFill>
                  <a:srgbClr val="002060"/>
                </a:solidFill>
              </a:rPr>
              <a:t>от «10» декабря 2020 года № </a:t>
            </a:r>
            <a:r>
              <a:rPr lang="ru-RU" b="1" dirty="0" smtClean="0">
                <a:solidFill>
                  <a:srgbClr val="002060"/>
                </a:solidFill>
              </a:rPr>
              <a:t>293/1663-7</a:t>
            </a:r>
            <a:endParaRPr lang="ru-RU" b="1" dirty="0">
              <a:solidFill>
                <a:srgbClr val="002060"/>
              </a:solidFill>
            </a:endParaRPr>
          </a:p>
        </p:txBody>
      </p:sp>
    </p:spTree>
    <p:extLst>
      <p:ext uri="{BB962C8B-B14F-4D97-AF65-F5344CB8AC3E}">
        <p14:creationId xmlns:p14="http://schemas.microsoft.com/office/powerpoint/2010/main" val="2535014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0" y="1"/>
            <a:ext cx="12192000" cy="726140"/>
          </a:xfrm>
          <a:prstGeom prst="roundRect">
            <a:avLst>
              <a:gd name="adj" fmla="val 4360"/>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pPr>
            <a:r>
              <a:rPr lang="ru-RU" sz="2200" b="1" dirty="0">
                <a:solidFill>
                  <a:schemeClr val="bg1"/>
                </a:solidFill>
              </a:rPr>
              <a:t>ДОКУМЕНТЫ, ПРЕДСТАВЛЯЕМЫЕ ВМЕСТЕ С ДОКУМЕНТАМИ ИЗБИРАТЕЛЬНЫХ ОБЪЕДИНЕНИЙ </a:t>
            </a:r>
          </a:p>
          <a:p>
            <a:pPr algn="ctr">
              <a:spcAft>
                <a:spcPts val="600"/>
              </a:spcAft>
            </a:pPr>
            <a:r>
              <a:rPr lang="ru-RU" sz="2200" b="1" dirty="0">
                <a:solidFill>
                  <a:schemeClr val="bg1"/>
                </a:solidFill>
              </a:rPr>
              <a:t>ПРИ ВЫДВИЖЕНИИ</a:t>
            </a:r>
          </a:p>
        </p:txBody>
      </p:sp>
      <p:sp>
        <p:nvSpPr>
          <p:cNvPr id="2" name="Прямоугольник 1"/>
          <p:cNvSpPr/>
          <p:nvPr/>
        </p:nvSpPr>
        <p:spPr>
          <a:xfrm>
            <a:off x="0" y="726141"/>
            <a:ext cx="12192000" cy="6131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
            </a:pPr>
            <a:r>
              <a:rPr lang="ru-RU" sz="2400" u="sng" dirty="0">
                <a:solidFill>
                  <a:srgbClr val="002060"/>
                </a:solidFill>
              </a:rPr>
              <a:t>Представляет</a:t>
            </a:r>
            <a:r>
              <a:rPr lang="ru-RU" sz="2400" b="1" dirty="0">
                <a:solidFill>
                  <a:srgbClr val="002060"/>
                </a:solidFill>
              </a:rPr>
              <a:t> Сведения о наименовании избирательного объединения, </a:t>
            </a:r>
            <a:r>
              <a:rPr lang="ru-RU" sz="2400" dirty="0" smtClean="0">
                <a:solidFill>
                  <a:srgbClr val="002060"/>
                </a:solidFill>
              </a:rPr>
              <a:t>указанного в </a:t>
            </a:r>
            <a:r>
              <a:rPr lang="ru-RU" sz="2400" dirty="0">
                <a:solidFill>
                  <a:srgbClr val="002060"/>
                </a:solidFill>
              </a:rPr>
              <a:t>документе  о государственной регистрации. Наименованием избирательного </a:t>
            </a:r>
            <a:r>
              <a:rPr lang="ru-RU" sz="2400" dirty="0" smtClean="0">
                <a:solidFill>
                  <a:srgbClr val="002060"/>
                </a:solidFill>
              </a:rPr>
              <a:t>объединения, не </a:t>
            </a:r>
            <a:r>
              <a:rPr lang="ru-RU" sz="2400" dirty="0">
                <a:solidFill>
                  <a:srgbClr val="002060"/>
                </a:solidFill>
              </a:rPr>
              <a:t>являющегося юридическим лицом, является наименование, указанное в решении о его </a:t>
            </a:r>
            <a:r>
              <a:rPr lang="ru-RU" sz="2400" dirty="0" smtClean="0">
                <a:solidFill>
                  <a:srgbClr val="002060"/>
                </a:solidFill>
              </a:rPr>
              <a:t>создании;</a:t>
            </a:r>
          </a:p>
          <a:p>
            <a:pPr marL="285750" indent="-285750" algn="just">
              <a:spcAft>
                <a:spcPts val="600"/>
              </a:spcAft>
              <a:buFont typeface="Wingdings" panose="05000000000000000000" pitchFamily="2" charset="2"/>
              <a:buChar char="§"/>
            </a:pPr>
            <a:r>
              <a:rPr lang="ru-RU" sz="2400" dirty="0">
                <a:solidFill>
                  <a:srgbClr val="002060"/>
                </a:solidFill>
              </a:rPr>
              <a:t>Если полное или сокращенное наименование </a:t>
            </a:r>
            <a:r>
              <a:rPr lang="ru-RU" sz="2400" b="1" dirty="0">
                <a:solidFill>
                  <a:srgbClr val="002060"/>
                </a:solidFill>
              </a:rPr>
              <a:t>политической партии</a:t>
            </a:r>
            <a:r>
              <a:rPr lang="ru-RU" sz="2400" dirty="0">
                <a:solidFill>
                  <a:srgbClr val="002060"/>
                </a:solidFill>
              </a:rPr>
              <a:t> состоит более чем из </a:t>
            </a:r>
            <a:r>
              <a:rPr lang="ru-RU" sz="2400" b="1" dirty="0">
                <a:solidFill>
                  <a:srgbClr val="002060"/>
                </a:solidFill>
              </a:rPr>
              <a:t>семи слов</a:t>
            </a:r>
            <a:r>
              <a:rPr lang="ru-RU" sz="2400" dirty="0">
                <a:solidFill>
                  <a:srgbClr val="002060"/>
                </a:solidFill>
              </a:rPr>
              <a:t>, </a:t>
            </a:r>
            <a:r>
              <a:rPr lang="ru-RU" sz="2400" b="1" u="sng" dirty="0">
                <a:solidFill>
                  <a:srgbClr val="002060"/>
                </a:solidFill>
              </a:rPr>
              <a:t>вместе с заявлением </a:t>
            </a:r>
            <a:r>
              <a:rPr lang="ru-RU" sz="2400" b="1" dirty="0">
                <a:solidFill>
                  <a:srgbClr val="002060"/>
                </a:solidFill>
              </a:rPr>
              <a:t>о выдвижении </a:t>
            </a:r>
            <a:r>
              <a:rPr lang="ru-RU" sz="2400" u="sng" dirty="0">
                <a:solidFill>
                  <a:srgbClr val="002060"/>
                </a:solidFill>
              </a:rPr>
              <a:t>представляет</a:t>
            </a:r>
            <a:r>
              <a:rPr lang="ru-RU" sz="2400" dirty="0">
                <a:solidFill>
                  <a:srgbClr val="002060"/>
                </a:solidFill>
              </a:rPr>
              <a:t> </a:t>
            </a:r>
            <a:r>
              <a:rPr lang="ru-RU" sz="2400" b="1" dirty="0">
                <a:solidFill>
                  <a:srgbClr val="002060"/>
                </a:solidFill>
              </a:rPr>
              <a:t>краткое (состоящее не более чем из семи слов) наименование</a:t>
            </a:r>
            <a:r>
              <a:rPr lang="ru-RU" sz="2400" dirty="0">
                <a:solidFill>
                  <a:srgbClr val="002060"/>
                </a:solidFill>
              </a:rPr>
              <a:t>, которое используется в избирательном бюллетене, протоколе об итогах голосования, результатах выборов, для согласования (п.3 ст.21 </a:t>
            </a:r>
            <a:r>
              <a:rPr lang="ru-RU" sz="2400" dirty="0" smtClean="0">
                <a:solidFill>
                  <a:srgbClr val="002060"/>
                </a:solidFill>
              </a:rPr>
              <a:t>ЗКО-231);</a:t>
            </a:r>
          </a:p>
          <a:p>
            <a:pPr marL="285750" indent="-285750" algn="just">
              <a:spcAft>
                <a:spcPts val="600"/>
              </a:spcAft>
              <a:buFont typeface="Wingdings" panose="05000000000000000000" pitchFamily="2" charset="2"/>
              <a:buChar char="§"/>
            </a:pPr>
            <a:r>
              <a:rPr lang="ru-RU" sz="2400" dirty="0">
                <a:solidFill>
                  <a:srgbClr val="002060"/>
                </a:solidFill>
              </a:rPr>
              <a:t>Изменение </a:t>
            </a:r>
            <a:r>
              <a:rPr lang="ru-RU" sz="2400" dirty="0" smtClean="0">
                <a:solidFill>
                  <a:srgbClr val="002060"/>
                </a:solidFill>
              </a:rPr>
              <a:t>наименований </a:t>
            </a:r>
            <a:r>
              <a:rPr lang="ru-RU" sz="2400" dirty="0">
                <a:solidFill>
                  <a:srgbClr val="002060"/>
                </a:solidFill>
              </a:rPr>
              <a:t>избирательных объединений после представления в ОИК, ИКМО </a:t>
            </a:r>
            <a:r>
              <a:rPr lang="ru-RU" sz="2400" dirty="0" smtClean="0">
                <a:solidFill>
                  <a:srgbClr val="002060"/>
                </a:solidFill>
              </a:rPr>
              <a:t>НЕ ДОПУСКАЕТСЯ;</a:t>
            </a:r>
          </a:p>
          <a:p>
            <a:pPr marL="285750" indent="-285750" algn="just">
              <a:spcAft>
                <a:spcPts val="600"/>
              </a:spcAft>
              <a:buFont typeface="Wingdings" panose="05000000000000000000" pitchFamily="2" charset="2"/>
              <a:buChar char="§"/>
            </a:pPr>
            <a:r>
              <a:rPr lang="ru-RU" sz="2400" dirty="0" smtClean="0">
                <a:solidFill>
                  <a:srgbClr val="002060"/>
                </a:solidFill>
              </a:rPr>
              <a:t>Указанные документы </a:t>
            </a:r>
            <a:r>
              <a:rPr lang="ru-RU" sz="2400" u="sng" dirty="0" smtClean="0">
                <a:solidFill>
                  <a:srgbClr val="002060"/>
                </a:solidFill>
              </a:rPr>
              <a:t>не входят </a:t>
            </a:r>
            <a:r>
              <a:rPr lang="ru-RU" sz="2400" u="sng" dirty="0">
                <a:solidFill>
                  <a:srgbClr val="002060"/>
                </a:solidFill>
              </a:rPr>
              <a:t>в перечень документов, отсутствие которых </a:t>
            </a:r>
            <a:r>
              <a:rPr lang="ru-RU" sz="2400" u="sng" dirty="0" smtClean="0">
                <a:solidFill>
                  <a:srgbClr val="002060"/>
                </a:solidFill>
              </a:rPr>
              <a:t>влечет </a:t>
            </a:r>
            <a:br>
              <a:rPr lang="ru-RU" sz="2400" u="sng" dirty="0" smtClean="0">
                <a:solidFill>
                  <a:srgbClr val="002060"/>
                </a:solidFill>
              </a:rPr>
            </a:br>
            <a:r>
              <a:rPr lang="ru-RU" sz="2400" u="sng" dirty="0" smtClean="0">
                <a:solidFill>
                  <a:srgbClr val="002060"/>
                </a:solidFill>
              </a:rPr>
              <a:t>за </a:t>
            </a:r>
            <a:r>
              <a:rPr lang="ru-RU" sz="2400" u="sng" dirty="0">
                <a:solidFill>
                  <a:srgbClr val="002060"/>
                </a:solidFill>
              </a:rPr>
              <a:t>собой </a:t>
            </a:r>
            <a:r>
              <a:rPr lang="ru-RU" sz="2400" u="sng" dirty="0" smtClean="0">
                <a:solidFill>
                  <a:srgbClr val="002060"/>
                </a:solidFill>
              </a:rPr>
              <a:t>отказ </a:t>
            </a:r>
            <a:r>
              <a:rPr lang="ru-RU" sz="2400" u="sng" smtClean="0">
                <a:solidFill>
                  <a:srgbClr val="002060"/>
                </a:solidFill>
              </a:rPr>
              <a:t>в регистрации.</a:t>
            </a:r>
            <a:endParaRPr lang="ru-RU" sz="2400" u="sng" dirty="0"/>
          </a:p>
        </p:txBody>
      </p:sp>
    </p:spTree>
    <p:extLst>
      <p:ext uri="{BB962C8B-B14F-4D97-AF65-F5344CB8AC3E}">
        <p14:creationId xmlns:p14="http://schemas.microsoft.com/office/powerpoint/2010/main" val="1800849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206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ПРЕДСТАВЛЕНИЕ ДОКУМЕНТОВ О ВЫДВИЖЕНИИ ИНЫМИ ЛИЦАМИ  </a:t>
            </a:r>
            <a:endParaRPr lang="ru-RU" sz="2400" b="1" dirty="0">
              <a:solidFill>
                <a:schemeClr val="bg1"/>
              </a:solidFill>
            </a:endParaRPr>
          </a:p>
        </p:txBody>
      </p:sp>
      <p:sp>
        <p:nvSpPr>
          <p:cNvPr id="3" name="Объект 2"/>
          <p:cNvSpPr>
            <a:spLocks noGrp="1"/>
          </p:cNvSpPr>
          <p:nvPr>
            <p:ph idx="1"/>
          </p:nvPr>
        </p:nvSpPr>
        <p:spPr>
          <a:xfrm>
            <a:off x="1" y="708338"/>
            <a:ext cx="12191999" cy="6149662"/>
          </a:xfrm>
        </p:spPr>
        <p:txBody>
          <a:bodyPr anchor="ctr">
            <a:noAutofit/>
          </a:bodyPr>
          <a:lstStyle/>
          <a:p>
            <a:pPr marL="702900" indent="-342900" algn="just">
              <a:lnSpc>
                <a:spcPct val="100000"/>
              </a:lnSpc>
              <a:spcBef>
                <a:spcPts val="0"/>
              </a:spcBef>
              <a:buFont typeface="Wingdings" panose="05000000000000000000" pitchFamily="2" charset="2"/>
              <a:buChar char="§"/>
            </a:pPr>
            <a:r>
              <a:rPr lang="ru-RU" sz="2200" dirty="0" smtClean="0">
                <a:solidFill>
                  <a:srgbClr val="002060"/>
                </a:solidFill>
              </a:rPr>
              <a:t>Документы </a:t>
            </a:r>
            <a:r>
              <a:rPr lang="ru-RU" sz="2200" dirty="0">
                <a:solidFill>
                  <a:srgbClr val="002060"/>
                </a:solidFill>
              </a:rPr>
              <a:t>могут быть представлены по просьбе кандидата иными лицами в случаях, если кандидат болен, содержится в местах содержания под стражей подозреваемых и обвиняемых (при этом </a:t>
            </a:r>
            <a:r>
              <a:rPr lang="ru-RU" sz="2200" b="1" dirty="0">
                <a:solidFill>
                  <a:srgbClr val="002060"/>
                </a:solidFill>
              </a:rPr>
              <a:t>подлинность подписи </a:t>
            </a:r>
            <a:r>
              <a:rPr lang="ru-RU" sz="2200" dirty="0">
                <a:solidFill>
                  <a:srgbClr val="002060"/>
                </a:solidFill>
              </a:rPr>
              <a:t>кандидата на заявлении </a:t>
            </a:r>
            <a:r>
              <a:rPr lang="ru-RU" sz="2200" b="1" dirty="0">
                <a:solidFill>
                  <a:srgbClr val="002060"/>
                </a:solidFill>
              </a:rPr>
              <a:t>в письменной форме должна быть удостоверена нотариально либо администрацией стационарного лечебно-профилактического учреждения, в котором кандидат находится на излечении, администрацией учреждения, в котором содержатся под стражей подозреваемые и обвиняемые</a:t>
            </a:r>
            <a:r>
              <a:rPr lang="ru-RU" sz="2200" dirty="0">
                <a:solidFill>
                  <a:srgbClr val="002060"/>
                </a:solidFill>
              </a:rPr>
              <a:t>), иных случаях, установленных федеральным </a:t>
            </a:r>
            <a:r>
              <a:rPr lang="ru-RU" sz="2200" dirty="0" smtClean="0">
                <a:solidFill>
                  <a:srgbClr val="002060"/>
                </a:solidFill>
              </a:rPr>
              <a:t>законом</a:t>
            </a:r>
            <a:r>
              <a:rPr lang="ru-RU" sz="2200" dirty="0">
                <a:solidFill>
                  <a:srgbClr val="002060"/>
                </a:solidFill>
              </a:rPr>
              <a:t> (п. </a:t>
            </a:r>
            <a:r>
              <a:rPr lang="ru-RU" sz="2200" dirty="0" smtClean="0">
                <a:solidFill>
                  <a:srgbClr val="002060"/>
                </a:solidFill>
              </a:rPr>
              <a:t>3 ст.73 </a:t>
            </a:r>
            <a:r>
              <a:rPr lang="ru-RU" sz="2200" dirty="0">
                <a:solidFill>
                  <a:srgbClr val="002060"/>
                </a:solidFill>
              </a:rPr>
              <a:t>ЗКО-231</a:t>
            </a:r>
            <a:r>
              <a:rPr lang="ru-RU" sz="2200" dirty="0" smtClean="0">
                <a:solidFill>
                  <a:srgbClr val="002060"/>
                </a:solidFill>
              </a:rPr>
              <a:t>).</a:t>
            </a:r>
            <a:endParaRPr lang="ru-RU" sz="2200" dirty="0">
              <a:solidFill>
                <a:srgbClr val="002060"/>
              </a:solidFill>
            </a:endParaRPr>
          </a:p>
          <a:p>
            <a:pPr marL="702900" indent="-342900" algn="just">
              <a:lnSpc>
                <a:spcPct val="100000"/>
              </a:lnSpc>
              <a:spcBef>
                <a:spcPts val="0"/>
              </a:spcBef>
              <a:buFont typeface="Wingdings" panose="05000000000000000000" pitchFamily="2" charset="2"/>
              <a:buChar char="§"/>
            </a:pPr>
            <a:endParaRPr lang="ru-RU" sz="2200" dirty="0" smtClean="0">
              <a:solidFill>
                <a:srgbClr val="002060"/>
              </a:solidFill>
            </a:endParaRPr>
          </a:p>
          <a:p>
            <a:pPr marL="702900" indent="-342900" algn="just">
              <a:lnSpc>
                <a:spcPct val="100000"/>
              </a:lnSpc>
              <a:spcBef>
                <a:spcPts val="0"/>
              </a:spcBef>
              <a:buFont typeface="Wingdings" panose="05000000000000000000" pitchFamily="2" charset="2"/>
              <a:buChar char="§"/>
            </a:pPr>
            <a:r>
              <a:rPr lang="ru-RU" sz="2200" dirty="0" smtClean="0">
                <a:solidFill>
                  <a:srgbClr val="002060"/>
                </a:solidFill>
              </a:rPr>
              <a:t>Если кандидат является инвалидом </a:t>
            </a:r>
            <a:r>
              <a:rPr lang="ru-RU" sz="2200" dirty="0">
                <a:solidFill>
                  <a:srgbClr val="002060"/>
                </a:solidFill>
              </a:rPr>
              <a:t>и в связи с этим не имеющего возможности самостоятельно написать заявление о согласии баллотироваться по соответствующему избирательному округу, заверить подписной лист, заполнить или заверить иные документы, предусмотренные законом, данное лицо вправе воспользоваться для этого помощью другого лица. При этом полномочия лица, оказывающего помощь в заполнении или заверении документов, указанных в пунктах 2, 2-1, 4 и 4-2 </a:t>
            </a:r>
            <a:r>
              <a:rPr lang="ru-RU" sz="2200" dirty="0" smtClean="0">
                <a:solidFill>
                  <a:srgbClr val="002060"/>
                </a:solidFill>
              </a:rPr>
              <a:t>статьи 24 ЗКО-231, </a:t>
            </a:r>
            <a:r>
              <a:rPr lang="ru-RU" sz="2200" dirty="0">
                <a:solidFill>
                  <a:srgbClr val="002060"/>
                </a:solidFill>
              </a:rPr>
              <a:t>должны быть </a:t>
            </a:r>
            <a:r>
              <a:rPr lang="ru-RU" sz="2200" b="1" dirty="0">
                <a:solidFill>
                  <a:srgbClr val="002060"/>
                </a:solidFill>
              </a:rPr>
              <a:t>нотариально </a:t>
            </a:r>
            <a:r>
              <a:rPr lang="ru-RU" sz="2200" b="1" dirty="0" smtClean="0">
                <a:solidFill>
                  <a:srgbClr val="002060"/>
                </a:solidFill>
              </a:rPr>
              <a:t>удостоверены </a:t>
            </a:r>
            <a:r>
              <a:rPr lang="ru-RU" sz="2200" dirty="0" smtClean="0">
                <a:solidFill>
                  <a:srgbClr val="002060"/>
                </a:solidFill>
              </a:rPr>
              <a:t>(п. 4-1 ст.24 ЗКО-231).</a:t>
            </a:r>
          </a:p>
        </p:txBody>
      </p:sp>
    </p:spTree>
    <p:extLst>
      <p:ext uri="{BB962C8B-B14F-4D97-AF65-F5344CB8AC3E}">
        <p14:creationId xmlns:p14="http://schemas.microsoft.com/office/powerpoint/2010/main" val="379070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ПОРЯДОК ПРИЕМА ДОКУМЕНТОВ О ВЫДВИЖЕНИИ КАНДИДАТОВ: </a:t>
            </a:r>
            <a:endParaRPr lang="ru-RU" sz="2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14602881"/>
              </p:ext>
            </p:extLst>
          </p:nvPr>
        </p:nvGraphicFramePr>
        <p:xfrm>
          <a:off x="-2" y="604692"/>
          <a:ext cx="12192002" cy="6253308"/>
        </p:xfrm>
        <a:graphic>
          <a:graphicData uri="http://schemas.openxmlformats.org/drawingml/2006/table">
            <a:tbl>
              <a:tblPr firstRow="1" bandRow="1">
                <a:tableStyleId>{5C22544A-7EE6-4342-B048-85BDC9FD1C3A}</a:tableStyleId>
              </a:tblPr>
              <a:tblGrid>
                <a:gridCol w="593283"/>
                <a:gridCol w="3378644"/>
                <a:gridCol w="8220075"/>
              </a:tblGrid>
              <a:tr h="1084873">
                <a:tc>
                  <a:txBody>
                    <a:bodyPr/>
                    <a:lstStyle/>
                    <a:p>
                      <a:pPr algn="ctr"/>
                      <a:r>
                        <a:rPr lang="ru-RU" sz="2400" dirty="0" smtClean="0"/>
                        <a:t>№</a:t>
                      </a:r>
                      <a:endParaRPr lang="ru-RU" sz="2400" dirty="0"/>
                    </a:p>
                  </a:txBody>
                  <a:tcPr anchor="ctr"/>
                </a:tc>
                <a:tc>
                  <a:txBody>
                    <a:bodyPr/>
                    <a:lstStyle/>
                    <a:p>
                      <a:pPr algn="ctr"/>
                      <a:r>
                        <a:rPr lang="ru-RU" sz="2400" dirty="0" smtClean="0"/>
                        <a:t>Действия кандидата</a:t>
                      </a:r>
                      <a:endParaRPr lang="ru-RU" sz="2400" dirty="0"/>
                    </a:p>
                  </a:txBody>
                  <a:tcPr anchor="ctr"/>
                </a:tc>
                <a:tc>
                  <a:txBody>
                    <a:bodyPr/>
                    <a:lstStyle/>
                    <a:p>
                      <a:pPr algn="ctr"/>
                      <a:r>
                        <a:rPr lang="ru-RU" sz="2400" dirty="0" smtClean="0"/>
                        <a:t>Действия ОИК</a:t>
                      </a:r>
                      <a:endParaRPr lang="ru-RU" sz="2400" dirty="0"/>
                    </a:p>
                  </a:txBody>
                  <a:tcPr anchor="ctr"/>
                </a:tc>
              </a:tr>
              <a:tr h="5168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smtClean="0"/>
                        <a:t>1</a:t>
                      </a:r>
                      <a:endParaRPr lang="ru-RU" sz="2400" dirty="0"/>
                    </a:p>
                  </a:txBody>
                  <a:tcPr anchor="ctr"/>
                </a:tc>
                <a:tc>
                  <a:txBody>
                    <a:bodyPr/>
                    <a:lstStyle/>
                    <a:p>
                      <a:pPr marL="0" indent="0" algn="just">
                        <a:tabLst/>
                      </a:pPr>
                      <a:r>
                        <a:rPr lang="ru-RU" sz="2400" dirty="0" smtClean="0"/>
                        <a:t>Предъявление кандидатом паспорта гражданина РФ </a:t>
                      </a:r>
                    </a:p>
                    <a:p>
                      <a:pPr marL="0" indent="0" algn="just">
                        <a:tabLst/>
                      </a:pPr>
                      <a:r>
                        <a:rPr lang="ru-RU" sz="1800" dirty="0" smtClean="0"/>
                        <a:t>(п.2 ст.76 Закона Калининградской области №231)</a:t>
                      </a:r>
                      <a:endParaRPr lang="ru-RU" sz="1800" dirty="0"/>
                    </a:p>
                  </a:txBody>
                  <a:tcPr anchor="ctr"/>
                </a:tc>
                <a:tc>
                  <a:txBody>
                    <a:bodyPr/>
                    <a:lstStyle/>
                    <a:p>
                      <a:pPr marL="342900" indent="-342900" algn="just">
                        <a:buFont typeface="Wingdings" panose="05000000000000000000" pitchFamily="2" charset="2"/>
                        <a:buChar char="§"/>
                      </a:pPr>
                      <a:r>
                        <a:rPr lang="ru-RU" sz="2400" dirty="0" smtClean="0"/>
                        <a:t>Просмотр паспорта, уточняет в каком порядке выдвигается</a:t>
                      </a:r>
                      <a:r>
                        <a:rPr lang="ru-RU" sz="2400" baseline="0" dirty="0" smtClean="0"/>
                        <a:t> кандидат, </a:t>
                      </a:r>
                      <a:r>
                        <a:rPr lang="ru-RU" sz="2400" dirty="0" smtClean="0"/>
                        <a:t>предлагает очередность представления документов;</a:t>
                      </a:r>
                    </a:p>
                    <a:p>
                      <a:pPr marL="342900" indent="-342900" algn="just">
                        <a:buFont typeface="Wingdings" panose="05000000000000000000" pitchFamily="2" charset="2"/>
                        <a:buChar char="§"/>
                      </a:pPr>
                      <a:r>
                        <a:rPr lang="ru-RU" sz="2400" dirty="0" smtClean="0"/>
                        <a:t>Готовит соответствующее подтверждение, папку для помещения в нее принимаемых документов</a:t>
                      </a:r>
                      <a:endParaRPr lang="ru-RU" sz="2400" dirty="0"/>
                    </a:p>
                  </a:txBody>
                  <a:tcPr anchor="ctr"/>
                </a:tc>
              </a:tr>
            </a:tbl>
          </a:graphicData>
        </a:graphic>
      </p:graphicFrame>
    </p:spTree>
    <p:extLst>
      <p:ext uri="{BB962C8B-B14F-4D97-AF65-F5344CB8AC3E}">
        <p14:creationId xmlns:p14="http://schemas.microsoft.com/office/powerpoint/2010/main" val="566512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ПОРЯДОК ПРИЕМА ДОКУМЕНТОВ О ВЫДВИЖЕНИИ КАНДИДАТОВ: </a:t>
            </a:r>
            <a:endParaRPr lang="ru-RU" sz="2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48719628"/>
              </p:ext>
            </p:extLst>
          </p:nvPr>
        </p:nvGraphicFramePr>
        <p:xfrm>
          <a:off x="-2" y="604692"/>
          <a:ext cx="12192005" cy="6253308"/>
        </p:xfrm>
        <a:graphic>
          <a:graphicData uri="http://schemas.openxmlformats.org/drawingml/2006/table">
            <a:tbl>
              <a:tblPr firstRow="1" bandRow="1">
                <a:tableStyleId>{5C22544A-7EE6-4342-B048-85BDC9FD1C3A}</a:tableStyleId>
              </a:tblPr>
              <a:tblGrid>
                <a:gridCol w="593283"/>
                <a:gridCol w="3050032"/>
                <a:gridCol w="8548690"/>
              </a:tblGrid>
              <a:tr h="902554">
                <a:tc>
                  <a:txBody>
                    <a:bodyPr/>
                    <a:lstStyle/>
                    <a:p>
                      <a:pPr algn="ctr"/>
                      <a:r>
                        <a:rPr lang="ru-RU" sz="2400" dirty="0" smtClean="0"/>
                        <a:t>№</a:t>
                      </a:r>
                      <a:endParaRPr lang="ru-RU" sz="2400" dirty="0"/>
                    </a:p>
                  </a:txBody>
                  <a:tcPr anchor="ctr"/>
                </a:tc>
                <a:tc>
                  <a:txBody>
                    <a:bodyPr/>
                    <a:lstStyle/>
                    <a:p>
                      <a:pPr algn="ctr"/>
                      <a:r>
                        <a:rPr lang="ru-RU" sz="2400" dirty="0" smtClean="0"/>
                        <a:t>Действия кандидата</a:t>
                      </a:r>
                      <a:endParaRPr lang="ru-RU" sz="2400" dirty="0"/>
                    </a:p>
                  </a:txBody>
                  <a:tcPr anchor="ctr"/>
                </a:tc>
                <a:tc>
                  <a:txBody>
                    <a:bodyPr/>
                    <a:lstStyle/>
                    <a:p>
                      <a:pPr algn="ctr"/>
                      <a:r>
                        <a:rPr lang="ru-RU" sz="2400" dirty="0" smtClean="0"/>
                        <a:t>Действия ОИК</a:t>
                      </a:r>
                      <a:endParaRPr lang="ru-RU" sz="2400" dirty="0"/>
                    </a:p>
                  </a:txBody>
                  <a:tcPr anchor="ctr"/>
                </a:tc>
              </a:tr>
              <a:tr h="5350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smtClean="0"/>
                        <a:t>2</a:t>
                      </a:r>
                      <a:endParaRPr lang="ru-RU" sz="2400" dirty="0"/>
                    </a:p>
                  </a:txBody>
                  <a:tcPr anchor="ctr"/>
                </a:tc>
                <a:tc>
                  <a:txBody>
                    <a:bodyPr/>
                    <a:lstStyle/>
                    <a:p>
                      <a:pPr marL="0" indent="0" algn="l"/>
                      <a:r>
                        <a:rPr lang="ru-RU" sz="2400" dirty="0" smtClean="0"/>
                        <a:t>Представляет</a:t>
                      </a:r>
                      <a:r>
                        <a:rPr lang="ru-RU" sz="2400" baseline="0" dirty="0" smtClean="0"/>
                        <a:t> </a:t>
                      </a:r>
                      <a:r>
                        <a:rPr lang="ru-RU" sz="2400" dirty="0" smtClean="0"/>
                        <a:t>документы </a:t>
                      </a:r>
                      <a:r>
                        <a:rPr lang="ru-RU" sz="2400" dirty="0" smtClean="0"/>
                        <a:t/>
                      </a:r>
                      <a:br>
                        <a:rPr lang="ru-RU" sz="2400" dirty="0" smtClean="0"/>
                      </a:br>
                      <a:r>
                        <a:rPr lang="ru-RU" sz="2400" dirty="0" smtClean="0"/>
                        <a:t>о </a:t>
                      </a:r>
                      <a:r>
                        <a:rPr lang="ru-RU" sz="2400" dirty="0" smtClean="0"/>
                        <a:t>выдвижении</a:t>
                      </a:r>
                      <a:endParaRPr lang="ru-RU" sz="2400" dirty="0"/>
                    </a:p>
                  </a:txBody>
                  <a:tcPr anchor="ctr"/>
                </a:tc>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2400" dirty="0" smtClean="0"/>
                        <a:t>В Подтверждении проставляет дату, время представления</a:t>
                      </a:r>
                      <a:r>
                        <a:rPr lang="ru-RU" sz="2400" baseline="0" dirty="0" smtClean="0"/>
                        <a:t> документов и начало их приема;</a:t>
                      </a:r>
                      <a:endParaRPr lang="ru-RU" sz="2400" dirty="0" smtClean="0"/>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2400" dirty="0" smtClean="0"/>
                        <a:t>Проверяет, чтобы документы были оформлены надлежащим образом (разборчивый текст, исправления оговорены), наличие даты, подписи;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2400" dirty="0" smtClean="0"/>
                        <a:t>Все документы, в том числе в</a:t>
                      </a:r>
                      <a:r>
                        <a:rPr lang="ru-RU" sz="2400" baseline="0" dirty="0" smtClean="0"/>
                        <a:t> машиночитаемом виде помещает в заранее заготовленную папку и регистрирует в подтверждении. Документы, представляемые в машиночитаемом виде проверяет на ПК на предмет их наличия на носителе и также регистрирует в подтверждении. Носитель кандидату не возвращается;</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2400" baseline="0" dirty="0" smtClean="0"/>
                        <a:t>Подсчитывает количество принятых документов и страниц, носителей и вносит их в подтверждение;</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2400" baseline="0" dirty="0" smtClean="0"/>
                        <a:t>Дает кандидату Подтверждение для ознакомления</a:t>
                      </a:r>
                      <a:endParaRPr lang="ru-RU" sz="2400" dirty="0"/>
                    </a:p>
                  </a:txBody>
                  <a:tcPr anchor="ctr"/>
                </a:tc>
              </a:tr>
            </a:tbl>
          </a:graphicData>
        </a:graphic>
      </p:graphicFrame>
    </p:spTree>
    <p:extLst>
      <p:ext uri="{BB962C8B-B14F-4D97-AF65-F5344CB8AC3E}">
        <p14:creationId xmlns:p14="http://schemas.microsoft.com/office/powerpoint/2010/main" val="2462253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ПОРЯДОК ПРИЕМА ДОКУМЕНТОВ О ВЫДВИЖЕНИИ КАНДИДАТОВ: </a:t>
            </a:r>
            <a:endParaRPr lang="ru-RU" sz="2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9912477"/>
              </p:ext>
            </p:extLst>
          </p:nvPr>
        </p:nvGraphicFramePr>
        <p:xfrm>
          <a:off x="-2" y="604693"/>
          <a:ext cx="12192002" cy="7752027"/>
        </p:xfrm>
        <a:graphic>
          <a:graphicData uri="http://schemas.openxmlformats.org/drawingml/2006/table">
            <a:tbl>
              <a:tblPr firstRow="1" bandRow="1">
                <a:tableStyleId>{5C22544A-7EE6-4342-B048-85BDC9FD1C3A}</a:tableStyleId>
              </a:tblPr>
              <a:tblGrid>
                <a:gridCol w="593283"/>
                <a:gridCol w="2078479"/>
                <a:gridCol w="9520240"/>
              </a:tblGrid>
              <a:tr h="712010">
                <a:tc>
                  <a:txBody>
                    <a:bodyPr/>
                    <a:lstStyle/>
                    <a:p>
                      <a:pPr algn="ctr"/>
                      <a:r>
                        <a:rPr lang="ru-RU" sz="2000" dirty="0" smtClean="0"/>
                        <a:t>№</a:t>
                      </a:r>
                      <a:endParaRPr lang="ru-RU" sz="2000" dirty="0"/>
                    </a:p>
                  </a:txBody>
                  <a:tcPr anchor="ctr"/>
                </a:tc>
                <a:tc>
                  <a:txBody>
                    <a:bodyPr/>
                    <a:lstStyle/>
                    <a:p>
                      <a:pPr algn="ctr"/>
                      <a:r>
                        <a:rPr lang="ru-RU" sz="2000" dirty="0" smtClean="0"/>
                        <a:t>Действия кандидата</a:t>
                      </a:r>
                      <a:endParaRPr lang="ru-RU" sz="2000" dirty="0"/>
                    </a:p>
                  </a:txBody>
                  <a:tcPr anchor="ctr"/>
                </a:tc>
                <a:tc>
                  <a:txBody>
                    <a:bodyPr/>
                    <a:lstStyle/>
                    <a:p>
                      <a:pPr algn="ctr"/>
                      <a:r>
                        <a:rPr lang="ru-RU" sz="2000" dirty="0" smtClean="0"/>
                        <a:t>Действия ОИК</a:t>
                      </a:r>
                      <a:endParaRPr lang="ru-RU" sz="2000" dirty="0"/>
                    </a:p>
                  </a:txBody>
                  <a:tcPr anchor="ctr"/>
                </a:tc>
              </a:tr>
              <a:tr h="2569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3</a:t>
                      </a:r>
                      <a:endParaRPr lang="ru-RU" sz="2000" dirty="0"/>
                    </a:p>
                  </a:txBody>
                  <a:tcPr anchor="ctr"/>
                </a:tc>
                <a:tc>
                  <a:txBody>
                    <a:bodyPr/>
                    <a:lstStyle/>
                    <a:p>
                      <a:pPr marL="0" indent="0" algn="l"/>
                      <a:r>
                        <a:rPr lang="ru-RU" sz="2000" baseline="0" dirty="0" smtClean="0"/>
                        <a:t>Знакомится </a:t>
                      </a:r>
                      <a:br>
                        <a:rPr lang="ru-RU" sz="2000" baseline="0" dirty="0" smtClean="0"/>
                      </a:br>
                      <a:r>
                        <a:rPr lang="ru-RU" sz="2000" baseline="0" dirty="0" smtClean="0"/>
                        <a:t>с содержанием Подтверждения</a:t>
                      </a:r>
                      <a:endParaRPr lang="ru-RU" sz="2000" dirty="0"/>
                    </a:p>
                  </a:txBody>
                  <a:tcPr anchor="ctr"/>
                </a:tc>
                <a:tc>
                  <a:txBody>
                    <a:bodyPr/>
                    <a:lstStyle/>
                    <a:p>
                      <a:pPr algn="just"/>
                      <a:r>
                        <a:rPr lang="ru-RU" sz="2000" dirty="0" smtClean="0"/>
                        <a:t>После ознакомления:</a:t>
                      </a:r>
                    </a:p>
                    <a:p>
                      <a:pPr marL="342900" indent="-342900" algn="just">
                        <a:buFont typeface="Wingdings" panose="05000000000000000000" pitchFamily="2" charset="2"/>
                        <a:buChar char="§"/>
                      </a:pPr>
                      <a:r>
                        <a:rPr lang="ru-RU" sz="2000" dirty="0" smtClean="0"/>
                        <a:t>ставит в подтверждении время окончания приема документов;</a:t>
                      </a:r>
                    </a:p>
                    <a:p>
                      <a:pPr marL="342900" indent="-342900" algn="just">
                        <a:buFont typeface="Wingdings" panose="05000000000000000000" pitchFamily="2" charset="2"/>
                        <a:buChar char="§"/>
                      </a:pPr>
                      <a:r>
                        <a:rPr lang="ru-RU" sz="2000" dirty="0" smtClean="0"/>
                        <a:t>изготавливает</a:t>
                      </a:r>
                      <a:r>
                        <a:rPr lang="ru-RU" sz="2000" baseline="0" dirty="0" smtClean="0"/>
                        <a:t> 2 экз. подтверждения и передает их кандидату для подписания;</a:t>
                      </a:r>
                    </a:p>
                    <a:p>
                      <a:pPr marL="342900" indent="-342900" algn="just">
                        <a:buFont typeface="Wingdings" panose="05000000000000000000" pitchFamily="2" charset="2"/>
                        <a:buChar char="§"/>
                      </a:pPr>
                      <a:r>
                        <a:rPr lang="ru-RU" sz="2000" baseline="0" dirty="0" smtClean="0"/>
                        <a:t>после чего член комиссии ставит свою подпись и печать ТИК на оба экземпляра;</a:t>
                      </a:r>
                    </a:p>
                    <a:p>
                      <a:pPr marL="342900" indent="-342900" algn="just">
                        <a:buFont typeface="Wingdings" panose="05000000000000000000" pitchFamily="2" charset="2"/>
                        <a:buChar char="§"/>
                      </a:pPr>
                      <a:r>
                        <a:rPr lang="ru-RU" sz="2000" baseline="0" dirty="0" smtClean="0"/>
                        <a:t>выдача Подтверждения регистрируется в Журнале регистрации исходящих документов, на оба экземпляра Подтверждения ставится № по журналу. </a:t>
                      </a:r>
                    </a:p>
                    <a:p>
                      <a:pPr marL="342900" indent="-342900" algn="just">
                        <a:buFont typeface="Wingdings" panose="05000000000000000000" pitchFamily="2" charset="2"/>
                        <a:buChar char="§"/>
                      </a:pPr>
                      <a:r>
                        <a:rPr lang="ru-RU" sz="2000" baseline="0" dirty="0" smtClean="0"/>
                        <a:t>в Журнале регистрации входящих документов регистрируется заявление, на котором указывается № по журналу.</a:t>
                      </a:r>
                      <a:endParaRPr lang="ru-RU" sz="2000" dirty="0"/>
                    </a:p>
                  </a:txBody>
                  <a:tcPr anchor="ctr"/>
                </a:tc>
              </a:tr>
              <a:tr h="1640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4</a:t>
                      </a:r>
                      <a:endParaRPr lang="ru-RU" sz="2000" dirty="0"/>
                    </a:p>
                  </a:txBody>
                  <a:tcPr anchor="ctr"/>
                </a:tc>
                <a:tc>
                  <a:txBody>
                    <a:bodyPr/>
                    <a:lstStyle/>
                    <a:p>
                      <a:pPr marL="0" indent="0" algn="just"/>
                      <a:endParaRPr lang="ru-RU"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dirty="0" smtClean="0"/>
                        <a:t>Уточняет о намерении кандидата открыть специальный избирательный счет, при получении утвердительного ответа, заполняет разрешение на открытие счета,</a:t>
                      </a:r>
                      <a:r>
                        <a:rPr lang="ru-RU" sz="2000" baseline="0" dirty="0" smtClean="0"/>
                        <a:t> регистрирует его выдачу в журнале регистрации исходящих документов, делает копию оформленного разрешения, подписанного председателем ТИК и заверенного печатью ТИК.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aseline="0" dirty="0" smtClean="0"/>
                        <a:t>Создание кандидатом избирательного фонда необязательно при условии, что число избирателей в избирательном округе не превышает 5 000 </a:t>
                      </a:r>
                      <a:r>
                        <a:rPr lang="ru-RU" sz="2000" baseline="0" dirty="0" smtClean="0"/>
                        <a:t>чел. и </a:t>
                      </a:r>
                      <a:r>
                        <a:rPr lang="ru-RU" sz="2000" baseline="0" dirty="0" smtClean="0"/>
                        <a:t>финансирование кандидатом своей избирательной кампании не производится. В этом случае кандидат письменно уведомляет окружную избирательную комиссию об указанных обстоятельствах в заявлении о выдвижении либо отдельным документом</a:t>
                      </a:r>
                      <a:endParaRPr lang="ru-RU" sz="2000" dirty="0" smtClean="0"/>
                    </a:p>
                  </a:txBody>
                  <a:tcPr anchor="ctr"/>
                </a:tc>
              </a:tr>
              <a:tr h="13311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smtClean="0"/>
                        <a:t>5</a:t>
                      </a:r>
                      <a:endParaRPr lang="ru-RU" sz="2000" dirty="0"/>
                    </a:p>
                  </a:txBody>
                  <a:tcPr anchor="ctr"/>
                </a:tc>
                <a:tc>
                  <a:txBody>
                    <a:bodyPr/>
                    <a:lstStyle/>
                    <a:p>
                      <a:pPr marL="0" indent="0" algn="just"/>
                      <a:r>
                        <a:rPr lang="ru-RU" sz="2000" dirty="0" smtClean="0"/>
                        <a:t>Получает Подтверждение и Разрешение</a:t>
                      </a:r>
                      <a:endParaRPr lang="ru-RU" sz="2000" dirty="0"/>
                    </a:p>
                  </a:txBody>
                  <a:tcPr anchor="ctr"/>
                </a:tc>
                <a:tc>
                  <a:txBody>
                    <a:bodyPr/>
                    <a:lstStyle/>
                    <a:p>
                      <a:pPr algn="just"/>
                      <a:r>
                        <a:rPr lang="ru-RU" sz="2000" dirty="0" smtClean="0"/>
                        <a:t>Первый экземпляр Подтверждения и Разрешения</a:t>
                      </a:r>
                      <a:r>
                        <a:rPr lang="ru-RU" sz="2000" baseline="0" dirty="0" smtClean="0"/>
                        <a:t> передает кандидату, вторые экземпляры помещает в папку с документами кандидата. На  папке с документами, полученными от кандидата, помещается надпись с указанием ФИО кандидата, порядка выдвижения, № ОИО. Паспорт возвращается кандидату.</a:t>
                      </a:r>
                      <a:endParaRPr lang="ru-RU" sz="2000" dirty="0"/>
                    </a:p>
                  </a:txBody>
                  <a:tcPr anchor="ctr"/>
                </a:tc>
              </a:tr>
            </a:tbl>
          </a:graphicData>
        </a:graphic>
      </p:graphicFrame>
    </p:spTree>
    <p:extLst>
      <p:ext uri="{BB962C8B-B14F-4D97-AF65-F5344CB8AC3E}">
        <p14:creationId xmlns:p14="http://schemas.microsoft.com/office/powerpoint/2010/main" val="1080948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206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ДЕЙСТВИЯ ТИК ПОСЛЕ ПРИЕМА ДОКУМЕНТОВ О ВЫДВИЖЕНИИ КАНДИДАТОВ: </a:t>
            </a:r>
            <a:endParaRPr lang="ru-RU" sz="2400" b="1" dirty="0">
              <a:solidFill>
                <a:schemeClr val="bg1"/>
              </a:solidFill>
            </a:endParaRPr>
          </a:p>
        </p:txBody>
      </p:sp>
      <p:sp>
        <p:nvSpPr>
          <p:cNvPr id="3" name="Объект 2"/>
          <p:cNvSpPr>
            <a:spLocks noGrp="1"/>
          </p:cNvSpPr>
          <p:nvPr>
            <p:ph idx="1"/>
          </p:nvPr>
        </p:nvSpPr>
        <p:spPr>
          <a:xfrm>
            <a:off x="0" y="708338"/>
            <a:ext cx="12191999" cy="6149662"/>
          </a:xfrm>
        </p:spPr>
        <p:txBody>
          <a:bodyPr>
            <a:noAutofit/>
          </a:bodyPr>
          <a:lstStyle/>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867180094"/>
              </p:ext>
            </p:extLst>
          </p:nvPr>
        </p:nvGraphicFramePr>
        <p:xfrm>
          <a:off x="-1" y="842812"/>
          <a:ext cx="12191999" cy="6015187"/>
        </p:xfrm>
        <a:graphic>
          <a:graphicData uri="http://schemas.openxmlformats.org/drawingml/2006/table">
            <a:tbl>
              <a:tblPr firstRow="1" firstCol="1" bandRow="1"/>
              <a:tblGrid>
                <a:gridCol w="7142787"/>
                <a:gridCol w="5049212"/>
              </a:tblGrid>
              <a:tr h="651929">
                <a:tc>
                  <a:txBody>
                    <a:bodyPr/>
                    <a:lstStyle/>
                    <a:p>
                      <a:pPr algn="ctr">
                        <a:spcAft>
                          <a:spcPts val="0"/>
                        </a:spcAft>
                        <a:tabLst>
                          <a:tab pos="450215" algn="l"/>
                          <a:tab pos="540385" algn="l"/>
                        </a:tabLst>
                      </a:pPr>
                      <a:r>
                        <a:rPr lang="ru-RU" sz="2200" dirty="0" smtClean="0">
                          <a:solidFill>
                            <a:srgbClr val="002060"/>
                          </a:solidFill>
                          <a:effectLst/>
                          <a:latin typeface="+mn-lt"/>
                          <a:ea typeface="Calibri" panose="020F0502020204030204" pitchFamily="34" charset="0"/>
                          <a:cs typeface="Times New Roman" panose="02020603050405020304" pitchFamily="18" charset="0"/>
                        </a:rPr>
                        <a:t>Действия:</a:t>
                      </a:r>
                      <a:endParaRPr lang="ru-RU" sz="2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algn="ctr">
                        <a:spcAft>
                          <a:spcPts val="0"/>
                        </a:spcAft>
                      </a:pPr>
                      <a:r>
                        <a:rPr lang="ru-RU" sz="2200" kern="1200" dirty="0" smtClean="0">
                          <a:solidFill>
                            <a:srgbClr val="002060"/>
                          </a:solidFill>
                          <a:effectLst/>
                          <a:latin typeface="+mn-lt"/>
                          <a:ea typeface="Calibri" panose="020F0502020204030204" pitchFamily="34" charset="0"/>
                          <a:cs typeface="Times New Roman" panose="02020603050405020304" pitchFamily="18" charset="0"/>
                        </a:rPr>
                        <a:t>Срок исполнения</a:t>
                      </a:r>
                      <a:endParaRPr lang="ru-RU" sz="2200" kern="1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2060"/>
                      </a:solidFill>
                      <a:prstDash val="solid"/>
                      <a:round/>
                      <a:headEnd type="none" w="med" len="med"/>
                      <a:tailEnd type="none" w="med" len="med"/>
                    </a:lnB>
                  </a:tcPr>
                </a:tc>
              </a:tr>
              <a:tr h="1818013">
                <a:tc>
                  <a:txBody>
                    <a:bodyPr/>
                    <a:lstStyle/>
                    <a:p>
                      <a:pPr marL="285750" indent="-285750" algn="just">
                        <a:spcAft>
                          <a:spcPts val="0"/>
                        </a:spcAft>
                        <a:buFont typeface="Wingdings" panose="05000000000000000000" pitchFamily="2" charset="2"/>
                        <a:buChar char="§"/>
                        <a:tabLst>
                          <a:tab pos="450215" algn="l"/>
                          <a:tab pos="540385" algn="l"/>
                        </a:tabLst>
                      </a:pPr>
                      <a:r>
                        <a:rPr lang="ru-RU" sz="2200" dirty="0" smtClean="0">
                          <a:solidFill>
                            <a:srgbClr val="002060"/>
                          </a:solidFill>
                          <a:effectLst/>
                          <a:latin typeface="+mn-lt"/>
                          <a:ea typeface="Calibri" panose="020F0502020204030204" pitchFamily="34" charset="0"/>
                          <a:cs typeface="Times New Roman" panose="02020603050405020304" pitchFamily="18" charset="0"/>
                        </a:rPr>
                        <a:t>Передают информацию о выдвижении и регистрации кандидатов в ГАС «Выборы»</a:t>
                      </a: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algn="ctr">
                        <a:spcAft>
                          <a:spcPts val="0"/>
                        </a:spcAft>
                      </a:pPr>
                      <a:r>
                        <a:rPr lang="ru-RU" sz="2200" b="0" kern="1200" dirty="0" smtClean="0">
                          <a:solidFill>
                            <a:srgbClr val="002060"/>
                          </a:solidFill>
                          <a:effectLst/>
                          <a:latin typeface="+mn-lt"/>
                          <a:ea typeface="Calibri" panose="020F0502020204030204" pitchFamily="34" charset="0"/>
                          <a:cs typeface="Times New Roman" panose="02020603050405020304" pitchFamily="18" charset="0"/>
                        </a:rPr>
                        <a:t>В соответствии с решением ИККО</a:t>
                      </a:r>
                      <a:endParaRPr lang="ru-RU" sz="2200" b="0" kern="1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r>
              <a:tr h="1798313">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 pos="540385" algn="l"/>
                        </a:tabLst>
                        <a:defRPr/>
                      </a:pP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Доводят до сведения избирателей сведения о кандидатах, представленные при их выдвижении, в объеме, установленном организующей выборы избирательной</a:t>
                      </a:r>
                      <a:r>
                        <a:rPr lang="ru-RU" sz="2200" kern="1200" baseline="0" dirty="0" smtClean="0">
                          <a:solidFill>
                            <a:srgbClr val="002060"/>
                          </a:solidFill>
                          <a:effectLst/>
                          <a:latin typeface="+mn-lt"/>
                          <a:ea typeface="Calibri" panose="020F0502020204030204" pitchFamily="34" charset="0"/>
                          <a:cs typeface="Times New Roman" panose="02020603050405020304" pitchFamily="18" charset="0"/>
                        </a:rPr>
                        <a:t> </a:t>
                      </a: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комиссией (</a:t>
                      </a:r>
                      <a:r>
                        <a:rPr lang="ru-RU" sz="2200" i="1" kern="1200" dirty="0" smtClean="0">
                          <a:solidFill>
                            <a:srgbClr val="002060"/>
                          </a:solidFill>
                          <a:effectLst/>
                          <a:latin typeface="+mn-lt"/>
                          <a:ea typeface="Calibri" panose="020F0502020204030204" pitchFamily="34" charset="0"/>
                          <a:cs typeface="Times New Roman" panose="02020603050405020304" pitchFamily="18" charset="0"/>
                        </a:rPr>
                        <a:t>п.5 ст.24 ЗКО-231)</a:t>
                      </a:r>
                      <a:endParaRPr lang="ru-RU" sz="2200" i="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c>
                  <a:txBody>
                    <a:bodyPr/>
                    <a:lstStyle/>
                    <a:p>
                      <a:pPr algn="ctr">
                        <a:spcAft>
                          <a:spcPts val="0"/>
                        </a:spcAft>
                      </a:pP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По мере выдвижения кандидатов</a:t>
                      </a:r>
                      <a:endParaRPr lang="ru-RU" sz="2200" kern="1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tcPr>
                </a:tc>
              </a:tr>
              <a:tr h="1746932">
                <a:tc>
                  <a:txBody>
                    <a:bodyPr/>
                    <a:lstStyle/>
                    <a:p>
                      <a:pPr marL="285750" indent="-285750" algn="just">
                        <a:spcAft>
                          <a:spcPts val="0"/>
                        </a:spcAft>
                        <a:buFont typeface="Wingdings" panose="05000000000000000000" pitchFamily="2" charset="2"/>
                        <a:buChar char="§"/>
                        <a:tabLst>
                          <a:tab pos="450215" algn="l"/>
                          <a:tab pos="540385" algn="l"/>
                        </a:tabLst>
                      </a:pP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Направляют представления в соответствующие органы </a:t>
                      </a:r>
                      <a:br>
                        <a:rPr lang="ru-RU" sz="2200" kern="1200" dirty="0" smtClean="0">
                          <a:solidFill>
                            <a:srgbClr val="002060"/>
                          </a:solidFill>
                          <a:effectLst/>
                          <a:latin typeface="+mn-lt"/>
                          <a:ea typeface="Calibri" panose="020F0502020204030204" pitchFamily="34" charset="0"/>
                          <a:cs typeface="Times New Roman" panose="02020603050405020304" pitchFamily="18" charset="0"/>
                        </a:rPr>
                      </a:b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о проверке достоверности сведений о кандидатах, представляемых при выдвижении </a:t>
                      </a:r>
                      <a:r>
                        <a:rPr lang="ru-RU" sz="2200" i="1" kern="1200" dirty="0" smtClean="0">
                          <a:solidFill>
                            <a:srgbClr val="002060"/>
                          </a:solidFill>
                          <a:effectLst/>
                          <a:latin typeface="+mn-lt"/>
                          <a:ea typeface="Calibri" panose="020F0502020204030204" pitchFamily="34" charset="0"/>
                          <a:cs typeface="Times New Roman" panose="02020603050405020304" pitchFamily="18" charset="0"/>
                        </a:rPr>
                        <a:t>(п.6 ст.24 ЗКО-231)</a:t>
                      </a:r>
                      <a:endParaRPr lang="ru-RU" sz="2200" i="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kern="1200" dirty="0" smtClean="0">
                          <a:solidFill>
                            <a:srgbClr val="002060"/>
                          </a:solidFill>
                          <a:effectLst/>
                          <a:latin typeface="+mn-lt"/>
                          <a:ea typeface="Calibri" panose="020F0502020204030204" pitchFamily="34" charset="0"/>
                          <a:cs typeface="Times New Roman" panose="02020603050405020304" pitchFamily="18" charset="0"/>
                        </a:rPr>
                        <a:t>По мере выдвижения кандидатов</a:t>
                      </a:r>
                      <a:endParaRPr lang="ru-RU" sz="2200" kern="1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1783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B05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ПЕРЕЧЕНЬ ДОКУМЕНТОВ О ВЫДВИЖЕНИИ </a:t>
            </a:r>
            <a:r>
              <a:rPr lang="ru-RU" sz="2400" b="1" dirty="0">
                <a:solidFill>
                  <a:schemeClr val="bg1"/>
                </a:solidFill>
              </a:rPr>
              <a:t>ИЗБИРАТЕЛЬНЫМ </a:t>
            </a:r>
            <a:r>
              <a:rPr lang="ru-RU" sz="2400" b="1" dirty="0" smtClean="0">
                <a:solidFill>
                  <a:schemeClr val="bg1"/>
                </a:solidFill>
              </a:rPr>
              <a:t>ОБЪЕДИНЕНИЕМ МУНИЦИПАЛЬНОГО СПИСКА КАНДИДАТОВ: </a:t>
            </a:r>
            <a:endParaRPr lang="ru-RU" sz="2400" b="1" dirty="0">
              <a:solidFill>
                <a:schemeClr val="bg1"/>
              </a:solidFill>
            </a:endParaRPr>
          </a:p>
        </p:txBody>
      </p:sp>
      <p:sp>
        <p:nvSpPr>
          <p:cNvPr id="3" name="Объект 2"/>
          <p:cNvSpPr>
            <a:spLocks noGrp="1"/>
          </p:cNvSpPr>
          <p:nvPr>
            <p:ph idx="1"/>
          </p:nvPr>
        </p:nvSpPr>
        <p:spPr>
          <a:xfrm>
            <a:off x="1" y="708338"/>
            <a:ext cx="12191999" cy="6149661"/>
          </a:xfrm>
        </p:spPr>
        <p:style>
          <a:lnRef idx="1">
            <a:schemeClr val="accent6"/>
          </a:lnRef>
          <a:fillRef idx="2">
            <a:schemeClr val="accent6"/>
          </a:fillRef>
          <a:effectRef idx="1">
            <a:schemeClr val="accent6"/>
          </a:effectRef>
          <a:fontRef idx="minor">
            <a:schemeClr val="dk1"/>
          </a:fontRef>
        </p:style>
        <p:txBody>
          <a:bodyPr anchor="ctr">
            <a:noAutofit/>
          </a:bodyPr>
          <a:lstStyle/>
          <a:p>
            <a:pPr marL="444500" indent="-349250" algn="just">
              <a:lnSpc>
                <a:spcPct val="100000"/>
              </a:lnSpc>
              <a:spcBef>
                <a:spcPts val="0"/>
              </a:spcBef>
              <a:spcAft>
                <a:spcPts val="600"/>
              </a:spcAft>
              <a:buAutoNum type="arabicPeriod"/>
            </a:pPr>
            <a:r>
              <a:rPr lang="ru-RU" sz="1600" dirty="0" smtClean="0">
                <a:solidFill>
                  <a:schemeClr val="tx1"/>
                </a:solidFill>
              </a:rPr>
              <a:t>муниципальный список кандидатов;</a:t>
            </a:r>
          </a:p>
          <a:p>
            <a:pPr marL="444500" indent="-349250" algn="just">
              <a:lnSpc>
                <a:spcPct val="100000"/>
              </a:lnSpc>
              <a:spcBef>
                <a:spcPts val="0"/>
              </a:spcBef>
              <a:spcAft>
                <a:spcPts val="600"/>
              </a:spcAft>
              <a:buAutoNum type="arabicPeriod"/>
            </a:pPr>
            <a:r>
              <a:rPr lang="ru-RU" sz="1600" dirty="0" smtClean="0">
                <a:solidFill>
                  <a:schemeClr val="tx1"/>
                </a:solidFill>
              </a:rPr>
              <a:t>заверенная подписью </a:t>
            </a:r>
            <a:r>
              <a:rPr lang="ru-RU" sz="1600" dirty="0">
                <a:solidFill>
                  <a:schemeClr val="tx1"/>
                </a:solidFill>
              </a:rPr>
              <a:t>уполномоченного лица и печатью избирательного объединения </a:t>
            </a:r>
            <a:r>
              <a:rPr lang="ru-RU" sz="1600" dirty="0" smtClean="0">
                <a:solidFill>
                  <a:schemeClr val="tx1"/>
                </a:solidFill>
              </a:rPr>
              <a:t>копия </a:t>
            </a:r>
            <a:r>
              <a:rPr lang="ru-RU" sz="1600" dirty="0">
                <a:solidFill>
                  <a:schemeClr val="tx1"/>
                </a:solidFill>
              </a:rPr>
              <a:t>документа о государственной регистрации избирательного объединения, выданного </a:t>
            </a:r>
            <a:r>
              <a:rPr lang="ru-RU" sz="1600" dirty="0" smtClean="0">
                <a:solidFill>
                  <a:schemeClr val="tx1"/>
                </a:solidFill>
              </a:rPr>
              <a:t>соответствующим федеральным </a:t>
            </a:r>
            <a:r>
              <a:rPr lang="ru-RU" sz="1600" dirty="0">
                <a:solidFill>
                  <a:schemeClr val="tx1"/>
                </a:solidFill>
              </a:rPr>
              <a:t>органом исполнительной </a:t>
            </a:r>
            <a:r>
              <a:rPr lang="ru-RU" sz="1600" dirty="0" smtClean="0">
                <a:solidFill>
                  <a:schemeClr val="tx1"/>
                </a:solidFill>
              </a:rPr>
              <a:t>власти;</a:t>
            </a:r>
          </a:p>
          <a:p>
            <a:pPr marL="444500" indent="-349250" algn="just">
              <a:lnSpc>
                <a:spcPct val="100000"/>
              </a:lnSpc>
              <a:spcBef>
                <a:spcPts val="0"/>
              </a:spcBef>
              <a:spcAft>
                <a:spcPts val="600"/>
              </a:spcAft>
              <a:buAutoNum type="arabicPeriod"/>
            </a:pPr>
            <a:r>
              <a:rPr lang="ru-RU" sz="1600" dirty="0" smtClean="0">
                <a:solidFill>
                  <a:schemeClr val="tx1"/>
                </a:solidFill>
              </a:rPr>
              <a:t>решение о создании избирательного объединения, если оно не </a:t>
            </a:r>
            <a:r>
              <a:rPr lang="ru-RU" sz="1600" dirty="0">
                <a:solidFill>
                  <a:schemeClr val="tx1"/>
                </a:solidFill>
              </a:rPr>
              <a:t>является юридическим </a:t>
            </a:r>
            <a:r>
              <a:rPr lang="ru-RU" sz="1600" dirty="0" smtClean="0">
                <a:solidFill>
                  <a:schemeClr val="tx1"/>
                </a:solidFill>
              </a:rPr>
              <a:t>лицом (например, местное отделение политической партии);</a:t>
            </a:r>
          </a:p>
          <a:p>
            <a:pPr marL="444500" indent="-349250" algn="just">
              <a:lnSpc>
                <a:spcPct val="100000"/>
              </a:lnSpc>
              <a:spcBef>
                <a:spcPts val="0"/>
              </a:spcBef>
              <a:spcAft>
                <a:spcPts val="600"/>
              </a:spcAft>
              <a:buAutoNum type="arabicPeriod"/>
            </a:pPr>
            <a:r>
              <a:rPr lang="ru-RU" sz="1600" dirty="0" smtClean="0">
                <a:solidFill>
                  <a:schemeClr val="tx1"/>
                </a:solidFill>
              </a:rPr>
              <a:t>решение органа политической партии о </a:t>
            </a:r>
            <a:r>
              <a:rPr lang="ru-RU" sz="1600" dirty="0">
                <a:solidFill>
                  <a:schemeClr val="tx1"/>
                </a:solidFill>
              </a:rPr>
              <a:t>выдвижении </a:t>
            </a:r>
            <a:r>
              <a:rPr lang="ru-RU" sz="1600" dirty="0" smtClean="0">
                <a:solidFill>
                  <a:schemeClr val="tx1"/>
                </a:solidFill>
              </a:rPr>
              <a:t>муниципального списка кандидатов;</a:t>
            </a:r>
          </a:p>
          <a:p>
            <a:pPr marL="444500" indent="-349250" algn="just">
              <a:lnSpc>
                <a:spcPct val="100000"/>
              </a:lnSpc>
              <a:spcBef>
                <a:spcPts val="0"/>
              </a:spcBef>
              <a:spcAft>
                <a:spcPts val="600"/>
              </a:spcAft>
              <a:buFont typeface="+mj-lt"/>
              <a:buAutoNum type="arabicPeriod"/>
            </a:pPr>
            <a:r>
              <a:rPr lang="ru-RU" sz="1600" dirty="0">
                <a:solidFill>
                  <a:schemeClr val="tx1"/>
                </a:solidFill>
              </a:rPr>
              <a:t>документ, подтверждающий согласование выдвижения муниципального списка кандидатов </a:t>
            </a:r>
            <a:r>
              <a:rPr lang="ru-RU" sz="1600" dirty="0" smtClean="0">
                <a:solidFill>
                  <a:schemeClr val="tx1"/>
                </a:solidFill>
              </a:rPr>
              <a:t/>
            </a:r>
            <a:br>
              <a:rPr lang="ru-RU" sz="1600" dirty="0" smtClean="0">
                <a:solidFill>
                  <a:schemeClr val="tx1"/>
                </a:solidFill>
              </a:rPr>
            </a:br>
            <a:r>
              <a:rPr lang="ru-RU" sz="1600" dirty="0" smtClean="0">
                <a:solidFill>
                  <a:schemeClr val="tx1"/>
                </a:solidFill>
              </a:rPr>
              <a:t>с </a:t>
            </a:r>
            <a:r>
              <a:rPr lang="ru-RU" sz="1600" dirty="0">
                <a:solidFill>
                  <a:schemeClr val="tx1"/>
                </a:solidFill>
              </a:rPr>
              <a:t>вышестоящим органом политической партии </a:t>
            </a:r>
            <a:r>
              <a:rPr lang="ru-RU" sz="1600" dirty="0" smtClean="0">
                <a:solidFill>
                  <a:schemeClr val="tx1"/>
                </a:solidFill>
              </a:rPr>
              <a:t>(если это требование содержится </a:t>
            </a:r>
            <a:r>
              <a:rPr lang="ru-RU" sz="1600" dirty="0">
                <a:solidFill>
                  <a:schemeClr val="tx1"/>
                </a:solidFill>
              </a:rPr>
              <a:t>в уставе политической партии</a:t>
            </a:r>
            <a:r>
              <a:rPr lang="ru-RU" sz="1600" dirty="0" smtClean="0">
                <a:solidFill>
                  <a:schemeClr val="tx1"/>
                </a:solidFill>
              </a:rPr>
              <a:t>);</a:t>
            </a:r>
          </a:p>
          <a:p>
            <a:pPr marL="444500" indent="-349250" algn="just">
              <a:lnSpc>
                <a:spcPct val="100000"/>
              </a:lnSpc>
              <a:spcBef>
                <a:spcPts val="0"/>
              </a:spcBef>
              <a:spcAft>
                <a:spcPts val="600"/>
              </a:spcAft>
              <a:buFont typeface="+mj-lt"/>
              <a:buAutoNum type="arabicPeriod"/>
            </a:pPr>
            <a:r>
              <a:rPr lang="ru-RU" sz="1600" dirty="0">
                <a:solidFill>
                  <a:schemeClr val="tx1"/>
                </a:solidFill>
              </a:rPr>
              <a:t>решение </a:t>
            </a:r>
            <a:r>
              <a:rPr lang="ru-RU" sz="1600" dirty="0" smtClean="0">
                <a:solidFill>
                  <a:schemeClr val="tx1"/>
                </a:solidFill>
              </a:rPr>
              <a:t>соответствующего органа </a:t>
            </a:r>
            <a:r>
              <a:rPr lang="ru-RU" sz="1600" dirty="0">
                <a:solidFill>
                  <a:schemeClr val="tx1"/>
                </a:solidFill>
              </a:rPr>
              <a:t>политической </a:t>
            </a:r>
            <a:r>
              <a:rPr lang="ru-RU" sz="1600" dirty="0" smtClean="0">
                <a:solidFill>
                  <a:schemeClr val="tx1"/>
                </a:solidFill>
              </a:rPr>
              <a:t>партии о </a:t>
            </a:r>
            <a:r>
              <a:rPr lang="ru-RU" sz="1600" dirty="0">
                <a:solidFill>
                  <a:schemeClr val="tx1"/>
                </a:solidFill>
              </a:rPr>
              <a:t>назначении уполномоченных представителей избирательного объединения в случае, если они не были </a:t>
            </a:r>
            <a:r>
              <a:rPr lang="ru-RU" sz="1600" dirty="0" smtClean="0">
                <a:solidFill>
                  <a:schemeClr val="tx1"/>
                </a:solidFill>
              </a:rPr>
              <a:t>назначены;</a:t>
            </a:r>
          </a:p>
          <a:p>
            <a:pPr marL="444500" indent="-349250" algn="just">
              <a:lnSpc>
                <a:spcPct val="100000"/>
              </a:lnSpc>
              <a:spcBef>
                <a:spcPts val="0"/>
              </a:spcBef>
              <a:spcAft>
                <a:spcPts val="600"/>
              </a:spcAft>
              <a:buFont typeface="+mj-lt"/>
              <a:buAutoNum type="arabicPeriod"/>
            </a:pPr>
            <a:r>
              <a:rPr lang="ru-RU" sz="1600" dirty="0">
                <a:solidFill>
                  <a:schemeClr val="tx1"/>
                </a:solidFill>
              </a:rPr>
              <a:t>список уполномоченных представителей избирательного объединения с указанием сведений о </a:t>
            </a:r>
            <a:r>
              <a:rPr lang="ru-RU" sz="1600" dirty="0" smtClean="0">
                <a:solidFill>
                  <a:schemeClr val="tx1"/>
                </a:solidFill>
              </a:rPr>
              <a:t>них;</a:t>
            </a:r>
          </a:p>
          <a:p>
            <a:pPr marL="444500" indent="-349250" algn="just">
              <a:lnSpc>
                <a:spcPct val="100000"/>
              </a:lnSpc>
              <a:spcBef>
                <a:spcPts val="0"/>
              </a:spcBef>
              <a:spcAft>
                <a:spcPts val="600"/>
              </a:spcAft>
              <a:buFont typeface="+mj-lt"/>
              <a:buAutoNum type="arabicPeriod"/>
            </a:pPr>
            <a:r>
              <a:rPr lang="ru-RU" sz="1600" dirty="0">
                <a:solidFill>
                  <a:schemeClr val="tx1"/>
                </a:solidFill>
              </a:rPr>
              <a:t>доверенность на уполномоченного представителя избирательного объединения по финансовым вопросам и иные документы для его </a:t>
            </a:r>
            <a:r>
              <a:rPr lang="ru-RU" sz="1600" dirty="0" smtClean="0">
                <a:solidFill>
                  <a:schemeClr val="tx1"/>
                </a:solidFill>
              </a:rPr>
              <a:t>регистрации;</a:t>
            </a:r>
          </a:p>
          <a:p>
            <a:pPr marL="444500" indent="-349250" algn="just">
              <a:lnSpc>
                <a:spcPct val="100000"/>
              </a:lnSpc>
              <a:spcBef>
                <a:spcPts val="0"/>
              </a:spcBef>
              <a:spcAft>
                <a:spcPts val="600"/>
              </a:spcAft>
              <a:buFont typeface="+mj-lt"/>
              <a:buAutoNum type="arabicPeriod"/>
            </a:pPr>
            <a:r>
              <a:rPr lang="ru-RU" sz="1600" dirty="0">
                <a:solidFill>
                  <a:schemeClr val="tx1"/>
                </a:solidFill>
              </a:rPr>
              <a:t>официально заверенный постоянно действующим руководящим органом избирательного объединения список граждан, включенных в муниципальный список кандидатов и являющихся членами (участниками) данной политической партии</a:t>
            </a:r>
            <a:r>
              <a:rPr lang="ru-RU" sz="1600" dirty="0" smtClean="0">
                <a:solidFill>
                  <a:schemeClr val="tx1"/>
                </a:solidFill>
              </a:rPr>
              <a:t>;</a:t>
            </a:r>
          </a:p>
          <a:p>
            <a:pPr marL="444500" indent="-349250" algn="just">
              <a:lnSpc>
                <a:spcPct val="100000"/>
              </a:lnSpc>
              <a:spcBef>
                <a:spcPts val="0"/>
              </a:spcBef>
              <a:spcAft>
                <a:spcPts val="600"/>
              </a:spcAft>
              <a:buFont typeface="+mj-lt"/>
              <a:buAutoNum type="arabicPeriod"/>
            </a:pPr>
            <a:r>
              <a:rPr lang="ru-RU" sz="1600" dirty="0">
                <a:solidFill>
                  <a:schemeClr val="tx1"/>
                </a:solidFill>
              </a:rPr>
              <a:t>нотариально удостоверенная копия соглашения, предусмотренного пунктом 1.1 статьи 26 Федерального закона "О политических партиях", и список граждан, включенных на основании этого соглашения в список кандидатов, если в соответствии с Федеральным законом "О политических партиях" в список кандидатов включены кандидатуры, предложенные общественным объединением, не являющимся политической партией, или его структурным </a:t>
            </a:r>
            <a:r>
              <a:rPr lang="ru-RU" sz="1600" dirty="0" smtClean="0">
                <a:solidFill>
                  <a:schemeClr val="tx1"/>
                </a:solidFill>
              </a:rPr>
              <a:t>подразделением</a:t>
            </a:r>
            <a:r>
              <a:rPr lang="ru-RU" sz="1600" dirty="0">
                <a:solidFill>
                  <a:schemeClr val="tx1"/>
                </a:solidFill>
              </a:rPr>
              <a:t>. </a:t>
            </a:r>
            <a:endParaRPr lang="ru-RU" sz="1600" dirty="0" smtClean="0">
              <a:solidFill>
                <a:schemeClr val="tx1"/>
              </a:solidFill>
            </a:endParaRPr>
          </a:p>
          <a:p>
            <a:pPr marL="444500" indent="-349250" algn="just">
              <a:lnSpc>
                <a:spcPct val="100000"/>
              </a:lnSpc>
              <a:spcBef>
                <a:spcPts val="0"/>
              </a:spcBef>
              <a:spcAft>
                <a:spcPts val="600"/>
              </a:spcAft>
              <a:buFont typeface="+mj-lt"/>
              <a:buAutoNum type="arabicPeriod"/>
            </a:pPr>
            <a:r>
              <a:rPr lang="ru-RU" sz="1600" dirty="0">
                <a:solidFill>
                  <a:schemeClr val="tx1"/>
                </a:solidFill>
              </a:rPr>
              <a:t>в отношении каждого из кандидатов, включенных в муниципальный список кандидатов, </a:t>
            </a:r>
            <a:r>
              <a:rPr lang="ru-RU" sz="1600" dirty="0" smtClean="0">
                <a:solidFill>
                  <a:schemeClr val="tx1"/>
                </a:solidFill>
              </a:rPr>
              <a:t>документы, </a:t>
            </a:r>
            <a:r>
              <a:rPr lang="ru-RU" sz="1600" dirty="0">
                <a:solidFill>
                  <a:schemeClr val="tx1"/>
                </a:solidFill>
              </a:rPr>
              <a:t>представляемые в соответствии с п.2, 2.1, 4 ст.24 </a:t>
            </a:r>
            <a:r>
              <a:rPr lang="ru-RU" sz="1600" dirty="0" smtClean="0">
                <a:solidFill>
                  <a:schemeClr val="tx1"/>
                </a:solidFill>
              </a:rPr>
              <a:t>ЗКО-231. Копии документов каждого кандидата заверяются уполномоченным представителем.</a:t>
            </a:r>
            <a:endParaRPr lang="ru-RU" sz="1600" dirty="0">
              <a:solidFill>
                <a:schemeClr val="tx1"/>
              </a:solidFill>
            </a:endParaRPr>
          </a:p>
        </p:txBody>
      </p:sp>
    </p:spTree>
    <p:extLst>
      <p:ext uri="{BB962C8B-B14F-4D97-AF65-F5344CB8AC3E}">
        <p14:creationId xmlns:p14="http://schemas.microsoft.com/office/powerpoint/2010/main" val="61658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0" y="0"/>
            <a:ext cx="12192000" cy="995081"/>
          </a:xfrm>
          <a:prstGeom prst="roundRect">
            <a:avLst>
              <a:gd name="adj" fmla="val 4360"/>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pPr>
            <a:r>
              <a:rPr lang="ru-RU" sz="2200" b="1" dirty="0">
                <a:solidFill>
                  <a:schemeClr val="bg1"/>
                </a:solidFill>
              </a:rPr>
              <a:t>ДОКУМЕНТЫ, </a:t>
            </a:r>
            <a:r>
              <a:rPr lang="ru-RU" sz="2200" b="1" dirty="0" smtClean="0">
                <a:solidFill>
                  <a:schemeClr val="bg1"/>
                </a:solidFill>
              </a:rPr>
              <a:t>ПРЕДСТАВЛЯЕМЫЕ </a:t>
            </a:r>
            <a:r>
              <a:rPr lang="ru-RU" sz="2200" b="1" dirty="0">
                <a:solidFill>
                  <a:schemeClr val="bg1"/>
                </a:solidFill>
              </a:rPr>
              <a:t>ВМЕСТЕ С ДОКУМЕНТАМИ ИЗБИРАТЕЛЬНЫХ ОБЪЕДИНЕНИЙ </a:t>
            </a:r>
          </a:p>
          <a:p>
            <a:pPr algn="ctr">
              <a:spcAft>
                <a:spcPts val="600"/>
              </a:spcAft>
            </a:pPr>
            <a:r>
              <a:rPr lang="ru-RU" sz="2200" b="1" dirty="0">
                <a:solidFill>
                  <a:schemeClr val="bg1"/>
                </a:solidFill>
              </a:rPr>
              <a:t>ПРИ ВЫДВИЖЕНИИ</a:t>
            </a:r>
          </a:p>
        </p:txBody>
      </p:sp>
      <p:sp>
        <p:nvSpPr>
          <p:cNvPr id="2" name="Прямоугольник 1"/>
          <p:cNvSpPr/>
          <p:nvPr/>
        </p:nvSpPr>
        <p:spPr>
          <a:xfrm>
            <a:off x="0" y="995081"/>
            <a:ext cx="12192000" cy="586291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spcAft>
                <a:spcPts val="600"/>
              </a:spcAft>
              <a:buFont typeface="Wingdings" panose="05000000000000000000" pitchFamily="2" charset="2"/>
              <a:buChar char="§"/>
            </a:pPr>
            <a:r>
              <a:rPr lang="ru-RU" sz="2200" u="sng" dirty="0">
                <a:solidFill>
                  <a:schemeClr val="tx1"/>
                </a:solidFill>
              </a:rPr>
              <a:t>Представляет</a:t>
            </a:r>
            <a:r>
              <a:rPr lang="ru-RU" sz="2200" b="1" dirty="0">
                <a:solidFill>
                  <a:schemeClr val="tx1"/>
                </a:solidFill>
              </a:rPr>
              <a:t> Сведения о наименовании избирательного объединения, </a:t>
            </a:r>
            <a:r>
              <a:rPr lang="ru-RU" sz="2200" dirty="0" smtClean="0">
                <a:solidFill>
                  <a:schemeClr val="tx1"/>
                </a:solidFill>
              </a:rPr>
              <a:t>указанного в </a:t>
            </a:r>
            <a:r>
              <a:rPr lang="ru-RU" sz="2200" dirty="0">
                <a:solidFill>
                  <a:schemeClr val="tx1"/>
                </a:solidFill>
              </a:rPr>
              <a:t>документе  о государственной регистрации. Наименованием избирательного </a:t>
            </a:r>
            <a:r>
              <a:rPr lang="ru-RU" sz="2200" dirty="0" smtClean="0">
                <a:solidFill>
                  <a:schemeClr val="tx1"/>
                </a:solidFill>
              </a:rPr>
              <a:t>объединения, не </a:t>
            </a:r>
            <a:r>
              <a:rPr lang="ru-RU" sz="2200" dirty="0">
                <a:solidFill>
                  <a:schemeClr val="tx1"/>
                </a:solidFill>
              </a:rPr>
              <a:t>являющегося юридическим лицом, является наименование, указанное в решении о его </a:t>
            </a:r>
            <a:r>
              <a:rPr lang="ru-RU" sz="2200" dirty="0" smtClean="0">
                <a:solidFill>
                  <a:schemeClr val="tx1"/>
                </a:solidFill>
              </a:rPr>
              <a:t>создании;</a:t>
            </a:r>
          </a:p>
          <a:p>
            <a:pPr marL="285750" indent="-285750" algn="just">
              <a:spcAft>
                <a:spcPts val="600"/>
              </a:spcAft>
              <a:buFont typeface="Wingdings" panose="05000000000000000000" pitchFamily="2" charset="2"/>
              <a:buChar char="§"/>
            </a:pPr>
            <a:r>
              <a:rPr lang="ru-RU" sz="2200" dirty="0">
                <a:solidFill>
                  <a:schemeClr val="tx1"/>
                </a:solidFill>
              </a:rPr>
              <a:t>Если полное или сокращенное наименование </a:t>
            </a:r>
            <a:r>
              <a:rPr lang="ru-RU" sz="2200" b="1" dirty="0">
                <a:solidFill>
                  <a:schemeClr val="tx1"/>
                </a:solidFill>
              </a:rPr>
              <a:t>политической партии </a:t>
            </a:r>
            <a:r>
              <a:rPr lang="ru-RU" sz="2200" dirty="0">
                <a:solidFill>
                  <a:schemeClr val="tx1"/>
                </a:solidFill>
              </a:rPr>
              <a:t>состоит более чем из семи слов, </a:t>
            </a:r>
            <a:r>
              <a:rPr lang="ru-RU" sz="2200" u="sng" dirty="0">
                <a:solidFill>
                  <a:schemeClr val="tx1"/>
                </a:solidFill>
              </a:rPr>
              <a:t>вместе с представлением муниципального списка кандидатов </a:t>
            </a:r>
            <a:r>
              <a:rPr lang="ru-RU" sz="2200" dirty="0">
                <a:solidFill>
                  <a:schemeClr val="tx1"/>
                </a:solidFill>
              </a:rPr>
              <a:t>для заверения представляет </a:t>
            </a:r>
            <a:r>
              <a:rPr lang="ru-RU" sz="2200" b="1" dirty="0">
                <a:solidFill>
                  <a:schemeClr val="tx1"/>
                </a:solidFill>
              </a:rPr>
              <a:t>краткое (состоящее не более чем из семи слов) наименование</a:t>
            </a:r>
            <a:r>
              <a:rPr lang="ru-RU" sz="2200" dirty="0">
                <a:solidFill>
                  <a:schemeClr val="tx1"/>
                </a:solidFill>
              </a:rPr>
              <a:t>, которое используется в избирательном бюллетене, протоколе об итогах голосования, результатах выборов, для согласования (п.3 ст.21 ЗКО-231</a:t>
            </a:r>
            <a:r>
              <a:rPr lang="ru-RU" sz="2200" dirty="0" smtClean="0">
                <a:solidFill>
                  <a:schemeClr val="tx1"/>
                </a:solidFill>
              </a:rPr>
              <a:t>);</a:t>
            </a:r>
          </a:p>
          <a:p>
            <a:pPr marL="285750" indent="-285750" algn="just">
              <a:spcAft>
                <a:spcPts val="600"/>
              </a:spcAft>
              <a:buFont typeface="Wingdings" panose="05000000000000000000" pitchFamily="2" charset="2"/>
              <a:buChar char="§"/>
            </a:pPr>
            <a:r>
              <a:rPr lang="ru-RU" sz="2200" dirty="0">
                <a:solidFill>
                  <a:schemeClr val="tx1"/>
                </a:solidFill>
              </a:rPr>
              <a:t>Вправе представить в избирательную комиссию, организующую выборы, свою </a:t>
            </a:r>
            <a:r>
              <a:rPr lang="ru-RU" sz="2200" b="1" dirty="0">
                <a:solidFill>
                  <a:schemeClr val="tx1"/>
                </a:solidFill>
              </a:rPr>
              <a:t>эмблему</a:t>
            </a:r>
            <a:r>
              <a:rPr lang="ru-RU" sz="2200" dirty="0">
                <a:solidFill>
                  <a:schemeClr val="tx1"/>
                </a:solidFill>
              </a:rPr>
              <a:t>, описание которой содержится в его уставе  - </a:t>
            </a:r>
            <a:r>
              <a:rPr lang="ru-RU" sz="2200" u="sng" dirty="0">
                <a:solidFill>
                  <a:schemeClr val="tx1"/>
                </a:solidFill>
              </a:rPr>
              <a:t>одновременно с представлением муниципального списка кандидатов </a:t>
            </a:r>
            <a:r>
              <a:rPr lang="ru-RU" sz="2200" dirty="0">
                <a:solidFill>
                  <a:schemeClr val="tx1"/>
                </a:solidFill>
              </a:rPr>
              <a:t>для </a:t>
            </a:r>
            <a:r>
              <a:rPr lang="ru-RU" sz="2200" dirty="0" smtClean="0">
                <a:solidFill>
                  <a:schemeClr val="tx1"/>
                </a:solidFill>
              </a:rPr>
              <a:t>заверения (</a:t>
            </a:r>
            <a:r>
              <a:rPr lang="ru-RU" sz="2200" dirty="0">
                <a:solidFill>
                  <a:schemeClr val="tx1"/>
                </a:solidFill>
              </a:rPr>
              <a:t>п.2 ст.21 ЗКО-231</a:t>
            </a:r>
            <a:r>
              <a:rPr lang="ru-RU" sz="2200" dirty="0" smtClean="0">
                <a:solidFill>
                  <a:schemeClr val="tx1"/>
                </a:solidFill>
              </a:rPr>
              <a:t>);</a:t>
            </a:r>
            <a:endParaRPr lang="ru-RU" sz="2200" dirty="0">
              <a:solidFill>
                <a:schemeClr val="tx1"/>
              </a:solidFill>
            </a:endParaRPr>
          </a:p>
          <a:p>
            <a:pPr marL="285750" indent="-285750" algn="just">
              <a:spcAft>
                <a:spcPts val="600"/>
              </a:spcAft>
              <a:buFont typeface="Wingdings" panose="05000000000000000000" pitchFamily="2" charset="2"/>
              <a:buChar char="§"/>
            </a:pPr>
            <a:r>
              <a:rPr lang="ru-RU" sz="2200" dirty="0" smtClean="0">
                <a:solidFill>
                  <a:schemeClr val="tx1"/>
                </a:solidFill>
              </a:rPr>
              <a:t>Изменение наименований </a:t>
            </a:r>
            <a:r>
              <a:rPr lang="ru-RU" sz="2200" dirty="0">
                <a:solidFill>
                  <a:schemeClr val="tx1"/>
                </a:solidFill>
              </a:rPr>
              <a:t>избирательных объединений </a:t>
            </a:r>
            <a:r>
              <a:rPr lang="ru-RU" sz="2200" dirty="0" smtClean="0">
                <a:solidFill>
                  <a:schemeClr val="tx1"/>
                </a:solidFill>
              </a:rPr>
              <a:t>и эмблем после </a:t>
            </a:r>
            <a:r>
              <a:rPr lang="ru-RU" sz="2200" dirty="0">
                <a:solidFill>
                  <a:schemeClr val="tx1"/>
                </a:solidFill>
              </a:rPr>
              <a:t>представления в ОИК, ИКМО </a:t>
            </a:r>
            <a:r>
              <a:rPr lang="ru-RU" sz="2200" b="1" dirty="0" smtClean="0">
                <a:solidFill>
                  <a:schemeClr val="tx1"/>
                </a:solidFill>
              </a:rPr>
              <a:t>НЕ ДОПУСКАЕТСЯ</a:t>
            </a:r>
            <a:r>
              <a:rPr lang="ru-RU" sz="2200" dirty="0" smtClean="0">
                <a:solidFill>
                  <a:schemeClr val="tx1"/>
                </a:solidFill>
              </a:rPr>
              <a:t>;</a:t>
            </a:r>
          </a:p>
          <a:p>
            <a:pPr marL="285750" indent="-285750" algn="just">
              <a:spcAft>
                <a:spcPts val="600"/>
              </a:spcAft>
              <a:buFont typeface="Wingdings" panose="05000000000000000000" pitchFamily="2" charset="2"/>
              <a:buChar char="§"/>
            </a:pPr>
            <a:r>
              <a:rPr lang="ru-RU" sz="2200" dirty="0" smtClean="0">
                <a:solidFill>
                  <a:schemeClr val="tx1"/>
                </a:solidFill>
              </a:rPr>
              <a:t>Указанные документы </a:t>
            </a:r>
            <a:r>
              <a:rPr lang="ru-RU" sz="2200" u="sng" dirty="0" smtClean="0">
                <a:solidFill>
                  <a:schemeClr val="tx1"/>
                </a:solidFill>
              </a:rPr>
              <a:t>не входят </a:t>
            </a:r>
            <a:r>
              <a:rPr lang="ru-RU" sz="2200" u="sng" dirty="0">
                <a:solidFill>
                  <a:schemeClr val="tx1"/>
                </a:solidFill>
              </a:rPr>
              <a:t>в перечень документов, отсутствие которых </a:t>
            </a:r>
            <a:r>
              <a:rPr lang="ru-RU" sz="2200" u="sng" dirty="0" smtClean="0">
                <a:solidFill>
                  <a:schemeClr val="tx1"/>
                </a:solidFill>
              </a:rPr>
              <a:t>влечет </a:t>
            </a:r>
            <a:br>
              <a:rPr lang="ru-RU" sz="2200" u="sng" dirty="0" smtClean="0">
                <a:solidFill>
                  <a:schemeClr val="tx1"/>
                </a:solidFill>
              </a:rPr>
            </a:br>
            <a:r>
              <a:rPr lang="ru-RU" sz="2200" u="sng" dirty="0" smtClean="0">
                <a:solidFill>
                  <a:schemeClr val="tx1"/>
                </a:solidFill>
              </a:rPr>
              <a:t>за </a:t>
            </a:r>
            <a:r>
              <a:rPr lang="ru-RU" sz="2200" u="sng" dirty="0">
                <a:solidFill>
                  <a:schemeClr val="tx1"/>
                </a:solidFill>
              </a:rPr>
              <a:t>собой </a:t>
            </a:r>
            <a:r>
              <a:rPr lang="ru-RU" sz="2200" u="sng" dirty="0" smtClean="0">
                <a:solidFill>
                  <a:schemeClr val="tx1"/>
                </a:solidFill>
              </a:rPr>
              <a:t>отказ в регистрации.</a:t>
            </a:r>
            <a:endParaRPr lang="ru-RU" sz="2200" u="sng" dirty="0">
              <a:solidFill>
                <a:schemeClr val="tx1"/>
              </a:solidFill>
            </a:endParaRPr>
          </a:p>
        </p:txBody>
      </p:sp>
    </p:spTree>
    <p:extLst>
      <p:ext uri="{BB962C8B-B14F-4D97-AF65-F5344CB8AC3E}">
        <p14:creationId xmlns:p14="http://schemas.microsoft.com/office/powerpoint/2010/main" val="3956479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B050"/>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ru-RU" sz="2400" b="1" dirty="0" smtClean="0"/>
              <a:t>ОСОБЕННОСТИ ПРИЕМА ДОКУМЕНТОВ О ВЫДВИЖЕНИИ </a:t>
            </a:r>
            <a:br>
              <a:rPr lang="ru-RU" sz="2400" b="1" dirty="0" smtClean="0"/>
            </a:br>
            <a:r>
              <a:rPr lang="ru-RU" sz="2400" b="1" dirty="0" smtClean="0"/>
              <a:t>МУНИЦИПАЛЬНОГО СПИСКА КАНДИДАТОВ: </a:t>
            </a:r>
            <a:endParaRPr lang="ru-RU" sz="2400" b="1" dirty="0"/>
          </a:p>
        </p:txBody>
      </p:sp>
      <p:sp>
        <p:nvSpPr>
          <p:cNvPr id="3" name="Прямоугольник 2"/>
          <p:cNvSpPr/>
          <p:nvPr/>
        </p:nvSpPr>
        <p:spPr>
          <a:xfrm>
            <a:off x="0" y="604692"/>
            <a:ext cx="12192000" cy="625330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buFont typeface="Wingdings" panose="05000000000000000000" pitchFamily="2" charset="2"/>
              <a:buChar char="§"/>
            </a:pPr>
            <a:r>
              <a:rPr lang="ru-RU" sz="2000" dirty="0">
                <a:solidFill>
                  <a:schemeClr val="tx1"/>
                </a:solidFill>
              </a:rPr>
              <a:t>Муниципальный список кандидатов, выдвинутый избирательным объединением, представляется </a:t>
            </a:r>
            <a:r>
              <a:rPr lang="ru-RU" sz="2000" b="1" dirty="0">
                <a:solidFill>
                  <a:schemeClr val="tx1"/>
                </a:solidFill>
              </a:rPr>
              <a:t>уполномоченным представителем избирательного объединения</a:t>
            </a:r>
            <a:r>
              <a:rPr lang="ru-RU" sz="2000" dirty="0">
                <a:solidFill>
                  <a:schemeClr val="tx1"/>
                </a:solidFill>
              </a:rPr>
              <a:t> в </a:t>
            </a:r>
            <a:r>
              <a:rPr lang="ru-RU" sz="2000" dirty="0" smtClean="0">
                <a:solidFill>
                  <a:schemeClr val="tx1"/>
                </a:solidFill>
              </a:rPr>
              <a:t>ИКМО;</a:t>
            </a:r>
          </a:p>
          <a:p>
            <a:pPr marL="285750" indent="-285750" algn="just">
              <a:buFont typeface="Wingdings" panose="05000000000000000000" pitchFamily="2" charset="2"/>
              <a:buChar char="§"/>
            </a:pPr>
            <a:r>
              <a:rPr lang="ru-RU" sz="2000" dirty="0" smtClean="0">
                <a:solidFill>
                  <a:schemeClr val="tx1"/>
                </a:solidFill>
              </a:rPr>
              <a:t>В муниципальный список может быть включен кандидат, выдвинутый этим же избирательным объединением по ОИО;</a:t>
            </a:r>
          </a:p>
          <a:p>
            <a:pPr marL="285750" indent="-285750" algn="just">
              <a:buFont typeface="Wingdings" panose="05000000000000000000" pitchFamily="2" charset="2"/>
              <a:buChar char="§"/>
            </a:pPr>
            <a:r>
              <a:rPr lang="ru-RU" sz="2000" dirty="0" smtClean="0">
                <a:solidFill>
                  <a:schemeClr val="tx1"/>
                </a:solidFill>
              </a:rPr>
              <a:t>Избирательное объединение, выдвинувшее муниципальный список кандидатов, вправе назначить </a:t>
            </a:r>
            <a:br>
              <a:rPr lang="ru-RU" sz="2000" dirty="0" smtClean="0">
                <a:solidFill>
                  <a:schemeClr val="tx1"/>
                </a:solidFill>
              </a:rPr>
            </a:br>
            <a:r>
              <a:rPr lang="ru-RU" sz="2000" b="1" dirty="0" smtClean="0">
                <a:solidFill>
                  <a:schemeClr val="tx1"/>
                </a:solidFill>
              </a:rPr>
              <a:t>до 10 уполномоченных представителей и не более 2 уполномоченных по финансовым вопросам;</a:t>
            </a:r>
          </a:p>
          <a:p>
            <a:pPr marL="285750" indent="-285750" algn="just">
              <a:buFont typeface="Wingdings" panose="05000000000000000000" pitchFamily="2" charset="2"/>
              <a:buChar char="§"/>
            </a:pPr>
            <a:r>
              <a:rPr lang="ru-RU" sz="2000" dirty="0" smtClean="0">
                <a:solidFill>
                  <a:schemeClr val="tx1"/>
                </a:solidFill>
              </a:rPr>
              <a:t>Уполномоченные </a:t>
            </a:r>
            <a:r>
              <a:rPr lang="ru-RU" sz="2000" dirty="0">
                <a:solidFill>
                  <a:schemeClr val="tx1"/>
                </a:solidFill>
              </a:rPr>
              <a:t>представители и </a:t>
            </a:r>
            <a:r>
              <a:rPr lang="ru-RU" sz="2000" dirty="0" smtClean="0">
                <a:solidFill>
                  <a:schemeClr val="tx1"/>
                </a:solidFill>
              </a:rPr>
              <a:t>уполномоченные представители </a:t>
            </a:r>
            <a:r>
              <a:rPr lang="ru-RU" sz="2000" dirty="0">
                <a:solidFill>
                  <a:schemeClr val="tx1"/>
                </a:solidFill>
              </a:rPr>
              <a:t>по финансовым </a:t>
            </a:r>
            <a:r>
              <a:rPr lang="ru-RU" sz="2000" dirty="0" smtClean="0">
                <a:solidFill>
                  <a:schemeClr val="tx1"/>
                </a:solidFill>
              </a:rPr>
              <a:t>вопросам регистрируется </a:t>
            </a:r>
            <a:r>
              <a:rPr lang="ru-RU" sz="2000" b="1" dirty="0" smtClean="0">
                <a:solidFill>
                  <a:schemeClr val="tx1"/>
                </a:solidFill>
              </a:rPr>
              <a:t>решением ИКМО в </a:t>
            </a:r>
            <a:r>
              <a:rPr lang="ru-RU" sz="2000" b="1" dirty="0">
                <a:solidFill>
                  <a:schemeClr val="tx1"/>
                </a:solidFill>
              </a:rPr>
              <a:t>течение двух суток </a:t>
            </a:r>
            <a:r>
              <a:rPr lang="ru-RU" sz="2000" b="1" dirty="0" smtClean="0">
                <a:solidFill>
                  <a:schemeClr val="tx1"/>
                </a:solidFill>
              </a:rPr>
              <a:t>с </a:t>
            </a:r>
            <a:r>
              <a:rPr lang="ru-RU" sz="2000" b="1" dirty="0">
                <a:solidFill>
                  <a:schemeClr val="tx1"/>
                </a:solidFill>
              </a:rPr>
              <a:t>момента представления письменного заявления о согласии быть уполномоченным представителем избирательного объединения и решения избирательного </a:t>
            </a:r>
            <a:r>
              <a:rPr lang="ru-RU" sz="2000" b="1" dirty="0" smtClean="0">
                <a:solidFill>
                  <a:schemeClr val="tx1"/>
                </a:solidFill>
              </a:rPr>
              <a:t>объединения о </a:t>
            </a:r>
            <a:r>
              <a:rPr lang="ru-RU" sz="2000" b="1" dirty="0">
                <a:solidFill>
                  <a:schemeClr val="tx1"/>
                </a:solidFill>
              </a:rPr>
              <a:t>назначении уполномоченного </a:t>
            </a:r>
            <a:r>
              <a:rPr lang="ru-RU" sz="2000" b="1" dirty="0" smtClean="0">
                <a:solidFill>
                  <a:schemeClr val="tx1"/>
                </a:solidFill>
              </a:rPr>
              <a:t>представителя. </a:t>
            </a:r>
            <a:r>
              <a:rPr lang="ru-RU" sz="2000" dirty="0" smtClean="0">
                <a:solidFill>
                  <a:schemeClr val="tx1"/>
                </a:solidFill>
              </a:rPr>
              <a:t>Уполномоченным представителем может быть один из кандидатов муниципального списка;</a:t>
            </a:r>
          </a:p>
          <a:p>
            <a:pPr marL="285750" indent="-285750" algn="just">
              <a:buFont typeface="Wingdings" panose="05000000000000000000" pitchFamily="2" charset="2"/>
              <a:buChar char="§"/>
            </a:pPr>
            <a:r>
              <a:rPr lang="ru-RU" sz="2000" dirty="0">
                <a:solidFill>
                  <a:schemeClr val="tx1"/>
                </a:solidFill>
              </a:rPr>
              <a:t>Муниципальный список кандидатов представляется в </a:t>
            </a:r>
            <a:r>
              <a:rPr lang="ru-RU" sz="2000" dirty="0" smtClean="0">
                <a:solidFill>
                  <a:schemeClr val="tx1"/>
                </a:solidFill>
              </a:rPr>
              <a:t>ИКМО </a:t>
            </a:r>
            <a:r>
              <a:rPr lang="ru-RU" sz="2000" b="1" dirty="0" smtClean="0">
                <a:solidFill>
                  <a:schemeClr val="tx1"/>
                </a:solidFill>
              </a:rPr>
              <a:t>на </a:t>
            </a:r>
            <a:r>
              <a:rPr lang="ru-RU" sz="2000" b="1" dirty="0">
                <a:solidFill>
                  <a:schemeClr val="tx1"/>
                </a:solidFill>
              </a:rPr>
              <a:t>бумажном и машиночитаемом носителях по форме, утверждаемой этой комиссией</a:t>
            </a:r>
            <a:r>
              <a:rPr lang="ru-RU" sz="2000" dirty="0">
                <a:solidFill>
                  <a:schemeClr val="tx1"/>
                </a:solidFill>
              </a:rPr>
              <a:t>. Муниципальный список </a:t>
            </a:r>
            <a:r>
              <a:rPr lang="ru-RU" sz="2000" dirty="0" smtClean="0">
                <a:solidFill>
                  <a:schemeClr val="tx1"/>
                </a:solidFill>
              </a:rPr>
              <a:t>кандидатов должен </a:t>
            </a:r>
            <a:r>
              <a:rPr lang="ru-RU" sz="2000" dirty="0">
                <a:solidFill>
                  <a:schemeClr val="tx1"/>
                </a:solidFill>
              </a:rPr>
              <a:t>быть прошит, </a:t>
            </a:r>
            <a:r>
              <a:rPr lang="ru-RU" sz="2000" dirty="0" smtClean="0">
                <a:solidFill>
                  <a:schemeClr val="tx1"/>
                </a:solidFill>
              </a:rPr>
              <a:t>пронумерован (за </a:t>
            </a:r>
            <a:r>
              <a:rPr lang="ru-RU" sz="2000" dirty="0">
                <a:solidFill>
                  <a:schemeClr val="tx1"/>
                </a:solidFill>
              </a:rPr>
              <a:t>исключением списка, составленного на одном листе), заверен подписью лица, уполномоченного на то уставом избирательного объединения или решением уполномоченного органа избирательного объединения, а также печатью избирательного </a:t>
            </a:r>
            <a:r>
              <a:rPr lang="ru-RU" sz="2000" dirty="0" smtClean="0">
                <a:solidFill>
                  <a:schemeClr val="tx1"/>
                </a:solidFill>
              </a:rPr>
              <a:t>объединения;</a:t>
            </a:r>
          </a:p>
          <a:p>
            <a:pPr marL="285750" indent="-285750" algn="just">
              <a:buFont typeface="Wingdings" panose="05000000000000000000" pitchFamily="2" charset="2"/>
              <a:buChar char="§"/>
            </a:pPr>
            <a:r>
              <a:rPr lang="ru-RU" sz="2000" dirty="0" smtClean="0">
                <a:solidFill>
                  <a:schemeClr val="tx1"/>
                </a:solidFill>
              </a:rPr>
              <a:t>Вместе с подтверждением о получении документов заполняется справка о документах кандидатов, включенных в муниципальный список кандидатов</a:t>
            </a:r>
            <a:endParaRPr lang="ru-RU" sz="2000" dirty="0">
              <a:solidFill>
                <a:schemeClr val="tx1"/>
              </a:solidFill>
            </a:endParaRPr>
          </a:p>
        </p:txBody>
      </p:sp>
    </p:spTree>
    <p:extLst>
      <p:ext uri="{BB962C8B-B14F-4D97-AF65-F5344CB8AC3E}">
        <p14:creationId xmlns:p14="http://schemas.microsoft.com/office/powerpoint/2010/main" val="4163138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2904" t="6842" r="5809" b="18680"/>
          <a:stretch/>
        </p:blipFill>
        <p:spPr>
          <a:xfrm>
            <a:off x="27570" y="0"/>
            <a:ext cx="12164430" cy="6763871"/>
          </a:xfrm>
          <a:prstGeom prst="rect">
            <a:avLst/>
          </a:prstGeom>
        </p:spPr>
      </p:pic>
    </p:spTree>
    <p:extLst>
      <p:ext uri="{BB962C8B-B14F-4D97-AF65-F5344CB8AC3E}">
        <p14:creationId xmlns:p14="http://schemas.microsoft.com/office/powerpoint/2010/main" val="1413421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947618" y="692697"/>
            <a:ext cx="8252838" cy="758758"/>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dirty="0">
                <a:solidFill>
                  <a:srgbClr val="002060"/>
                </a:solidFill>
              </a:rPr>
              <a:t>Граждане Российской Федерации, </a:t>
            </a:r>
            <a:endParaRPr lang="ru-RU" sz="2000" b="1" dirty="0" smtClean="0">
              <a:solidFill>
                <a:srgbClr val="002060"/>
              </a:solidFill>
            </a:endParaRPr>
          </a:p>
          <a:p>
            <a:pPr algn="ctr"/>
            <a:r>
              <a:rPr lang="ru-RU" sz="2000" b="1" dirty="0" smtClean="0">
                <a:solidFill>
                  <a:srgbClr val="002060"/>
                </a:solidFill>
              </a:rPr>
              <a:t>обладающие </a:t>
            </a:r>
            <a:r>
              <a:rPr lang="ru-RU" sz="2000" b="1" dirty="0">
                <a:solidFill>
                  <a:srgbClr val="002060"/>
                </a:solidFill>
              </a:rPr>
              <a:t>пассивным избирательным правом</a:t>
            </a:r>
          </a:p>
        </p:txBody>
      </p:sp>
      <p:sp>
        <p:nvSpPr>
          <p:cNvPr id="6" name="Скругленный прямоугольник 5"/>
          <p:cNvSpPr/>
          <p:nvPr/>
        </p:nvSpPr>
        <p:spPr>
          <a:xfrm>
            <a:off x="839416" y="2326560"/>
            <a:ext cx="3888432" cy="652941"/>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rgbClr val="002060"/>
                </a:solidFill>
              </a:rPr>
              <a:t>непосредственно</a:t>
            </a:r>
          </a:p>
        </p:txBody>
      </p:sp>
      <p:sp>
        <p:nvSpPr>
          <p:cNvPr id="8" name="Скругленный прямоугольник 7"/>
          <p:cNvSpPr/>
          <p:nvPr/>
        </p:nvSpPr>
        <p:spPr>
          <a:xfrm>
            <a:off x="7464152" y="2348880"/>
            <a:ext cx="4176464" cy="652941"/>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a:solidFill>
                  <a:srgbClr val="002060"/>
                </a:solidFill>
              </a:rPr>
              <a:t>в составе списка кандидатов</a:t>
            </a:r>
          </a:p>
        </p:txBody>
      </p:sp>
      <p:sp>
        <p:nvSpPr>
          <p:cNvPr id="9" name="Скругленный прямоугольник 8"/>
          <p:cNvSpPr/>
          <p:nvPr/>
        </p:nvSpPr>
        <p:spPr>
          <a:xfrm>
            <a:off x="407368" y="3906798"/>
            <a:ext cx="2336665" cy="977703"/>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dirty="0" smtClean="0">
                <a:solidFill>
                  <a:srgbClr val="002060"/>
                </a:solidFill>
              </a:rPr>
              <a:t>самовыдвижение</a:t>
            </a:r>
            <a:endParaRPr lang="ru-RU" sz="2000" b="1" dirty="0">
              <a:solidFill>
                <a:srgbClr val="002060"/>
              </a:solidFill>
            </a:endParaRPr>
          </a:p>
        </p:txBody>
      </p:sp>
      <p:sp>
        <p:nvSpPr>
          <p:cNvPr id="10" name="Скругленный прямоугольник 9"/>
          <p:cNvSpPr/>
          <p:nvPr/>
        </p:nvSpPr>
        <p:spPr>
          <a:xfrm>
            <a:off x="2888048" y="3906798"/>
            <a:ext cx="2631887" cy="977702"/>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dirty="0" smtClean="0">
                <a:solidFill>
                  <a:srgbClr val="002060"/>
                </a:solidFill>
              </a:rPr>
              <a:t>избирательным </a:t>
            </a:r>
            <a:r>
              <a:rPr lang="ru-RU" sz="2000" b="1" dirty="0">
                <a:solidFill>
                  <a:srgbClr val="002060"/>
                </a:solidFill>
              </a:rPr>
              <a:t>объединением</a:t>
            </a:r>
          </a:p>
        </p:txBody>
      </p:sp>
      <p:sp>
        <p:nvSpPr>
          <p:cNvPr id="12" name="Скругленный прямоугольник 11"/>
          <p:cNvSpPr/>
          <p:nvPr/>
        </p:nvSpPr>
        <p:spPr>
          <a:xfrm>
            <a:off x="1641760" y="5766411"/>
            <a:ext cx="2335403" cy="977702"/>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dirty="0" smtClean="0">
                <a:solidFill>
                  <a:srgbClr val="002060"/>
                </a:solidFill>
              </a:rPr>
              <a:t>политической партией</a:t>
            </a:r>
          </a:p>
          <a:p>
            <a:pPr algn="ctr"/>
            <a:r>
              <a:rPr lang="ru-RU" sz="2000" b="1" dirty="0" smtClean="0">
                <a:solidFill>
                  <a:srgbClr val="FF0000"/>
                </a:solidFill>
              </a:rPr>
              <a:t>33 ПП</a:t>
            </a:r>
            <a:endParaRPr lang="ru-RU" sz="2000" b="1" dirty="0">
              <a:solidFill>
                <a:srgbClr val="FF0000"/>
              </a:solidFill>
            </a:endParaRPr>
          </a:p>
        </p:txBody>
      </p:sp>
      <p:sp>
        <p:nvSpPr>
          <p:cNvPr id="13" name="Скругленный прямоугольник 12"/>
          <p:cNvSpPr/>
          <p:nvPr/>
        </p:nvSpPr>
        <p:spPr>
          <a:xfrm>
            <a:off x="4395638" y="5766411"/>
            <a:ext cx="2605112" cy="977702"/>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b="1" dirty="0" smtClean="0">
                <a:solidFill>
                  <a:srgbClr val="002060"/>
                </a:solidFill>
              </a:rPr>
              <a:t>общественным</a:t>
            </a:r>
            <a:endParaRPr lang="ru-RU" sz="2000" b="1" dirty="0">
              <a:solidFill>
                <a:srgbClr val="002060"/>
              </a:solidFill>
            </a:endParaRPr>
          </a:p>
          <a:p>
            <a:pPr algn="ctr"/>
            <a:r>
              <a:rPr lang="ru-RU" sz="2000" b="1" dirty="0" smtClean="0">
                <a:solidFill>
                  <a:srgbClr val="002060"/>
                </a:solidFill>
              </a:rPr>
              <a:t>объединением</a:t>
            </a:r>
          </a:p>
          <a:p>
            <a:pPr algn="ctr"/>
            <a:r>
              <a:rPr lang="ru-RU" sz="2000" b="1" dirty="0" smtClean="0">
                <a:solidFill>
                  <a:srgbClr val="FF0000"/>
                </a:solidFill>
              </a:rPr>
              <a:t>65 ОО</a:t>
            </a:r>
            <a:endParaRPr lang="ru-RU" sz="2000" b="1" dirty="0">
              <a:solidFill>
                <a:srgbClr val="FF0000"/>
              </a:solidFill>
            </a:endParaRPr>
          </a:p>
        </p:txBody>
      </p:sp>
      <p:sp>
        <p:nvSpPr>
          <p:cNvPr id="14" name="Равнобедренный треугольник 13"/>
          <p:cNvSpPr/>
          <p:nvPr/>
        </p:nvSpPr>
        <p:spPr>
          <a:xfrm rot="10800000">
            <a:off x="2490492" y="3225201"/>
            <a:ext cx="612000" cy="540000"/>
          </a:xfrm>
          <a:prstGeom prst="triangle">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10800000">
            <a:off x="3897991" y="5126462"/>
            <a:ext cx="612000" cy="540000"/>
          </a:xfrm>
          <a:prstGeom prst="triangle">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10800000">
            <a:off x="9362080" y="3225202"/>
            <a:ext cx="612000" cy="540000"/>
          </a:xfrm>
          <a:prstGeom prst="triangle">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3" name="Пятиугольник 2"/>
          <p:cNvSpPr/>
          <p:nvPr/>
        </p:nvSpPr>
        <p:spPr>
          <a:xfrm rot="5400000">
            <a:off x="5787127" y="-176835"/>
            <a:ext cx="617746" cy="4358250"/>
          </a:xfrm>
          <a:prstGeom prst="homePlate">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ru-RU" dirty="0" smtClean="0"/>
              <a:t>Могут быть выдвинуты:</a:t>
            </a:r>
            <a:endParaRPr lang="ru-RU" dirty="0"/>
          </a:p>
        </p:txBody>
      </p:sp>
      <p:sp>
        <p:nvSpPr>
          <p:cNvPr id="19" name="Скругленный прямоугольник 18"/>
          <p:cNvSpPr/>
          <p:nvPr/>
        </p:nvSpPr>
        <p:spPr>
          <a:xfrm>
            <a:off x="7579848" y="3906798"/>
            <a:ext cx="4176464" cy="2402803"/>
          </a:xfrm>
          <a:prstGeom prst="roundRect">
            <a:avLst/>
          </a:prstGeom>
          <a:gradFill flip="none" rotWithShape="1">
            <a:gsLst>
              <a:gs pos="0">
                <a:srgbClr val="7F868E"/>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ru-RU" sz="2000" b="1" dirty="0" smtClean="0">
                <a:solidFill>
                  <a:srgbClr val="002060"/>
                </a:solidFill>
              </a:rPr>
              <a:t>Политической партией (региональным отделением или иным структурным подразделением), имеющей право участвовать </a:t>
            </a:r>
            <a:br>
              <a:rPr lang="ru-RU" sz="2000" b="1" dirty="0" smtClean="0">
                <a:solidFill>
                  <a:srgbClr val="002060"/>
                </a:solidFill>
              </a:rPr>
            </a:br>
            <a:r>
              <a:rPr lang="ru-RU" sz="2000" b="1" dirty="0" smtClean="0">
                <a:solidFill>
                  <a:srgbClr val="002060"/>
                </a:solidFill>
              </a:rPr>
              <a:t>в выборах соответствующего уровня</a:t>
            </a:r>
            <a:endParaRPr lang="ru-RU" sz="2000" b="1" dirty="0">
              <a:solidFill>
                <a:srgbClr val="002060"/>
              </a:solidFill>
            </a:endParaRPr>
          </a:p>
        </p:txBody>
      </p:sp>
      <p:sp>
        <p:nvSpPr>
          <p:cNvPr id="21" name="Заголовок 1"/>
          <p:cNvSpPr>
            <a:spLocks noGrp="1"/>
          </p:cNvSpPr>
          <p:nvPr>
            <p:ph type="title"/>
          </p:nvPr>
        </p:nvSpPr>
        <p:spPr>
          <a:xfrm>
            <a:off x="0" y="26344"/>
            <a:ext cx="12192000" cy="604693"/>
          </a:xfrm>
          <a:solidFill>
            <a:srgbClr val="00206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МЕРОПРИЯТИЯ ТИК (ИКМО) ПРИ ВЫДВИЖЕНИИ КАНДИДАТОВ, СПИСКА КАНДИДАТОВ: </a:t>
            </a:r>
            <a:endParaRPr lang="ru-RU" sz="2400" b="1" dirty="0"/>
          </a:p>
        </p:txBody>
      </p:sp>
    </p:spTree>
    <p:extLst>
      <p:ext uri="{BB962C8B-B14F-4D97-AF65-F5344CB8AC3E}">
        <p14:creationId xmlns:p14="http://schemas.microsoft.com/office/powerpoint/2010/main" val="985258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0"/>
            <a:ext cx="12191999" cy="6750424"/>
            <a:chOff x="571499" y="0"/>
            <a:chExt cx="10811436" cy="6750424"/>
          </a:xfrm>
        </p:grpSpPr>
        <p:pic>
          <p:nvPicPr>
            <p:cNvPr id="3" name="Рисунок 2"/>
            <p:cNvPicPr>
              <a:picLocks noChangeAspect="1"/>
            </p:cNvPicPr>
            <p:nvPr/>
          </p:nvPicPr>
          <p:blipFill rotWithShape="1">
            <a:blip r:embed="rId2"/>
            <a:srcRect l="4412" t="55132" r="4375" b="10765"/>
            <a:stretch/>
          </p:blipFill>
          <p:spPr>
            <a:xfrm>
              <a:off x="571499" y="0"/>
              <a:ext cx="10811436" cy="2337611"/>
            </a:xfrm>
            <a:prstGeom prst="rect">
              <a:avLst/>
            </a:prstGeom>
          </p:spPr>
        </p:pic>
        <p:pic>
          <p:nvPicPr>
            <p:cNvPr id="4" name="Рисунок 3"/>
            <p:cNvPicPr>
              <a:picLocks noChangeAspect="1"/>
            </p:cNvPicPr>
            <p:nvPr/>
          </p:nvPicPr>
          <p:blipFill rotWithShape="1">
            <a:blip r:embed="rId3"/>
            <a:srcRect l="5846" t="16454" r="5478" b="18581"/>
            <a:stretch/>
          </p:blipFill>
          <p:spPr>
            <a:xfrm>
              <a:off x="571499" y="2297269"/>
              <a:ext cx="10811435" cy="4453155"/>
            </a:xfrm>
            <a:prstGeom prst="rect">
              <a:avLst/>
            </a:prstGeom>
          </p:spPr>
        </p:pic>
      </p:grpSp>
    </p:spTree>
    <p:extLst>
      <p:ext uri="{BB962C8B-B14F-4D97-AF65-F5344CB8AC3E}">
        <p14:creationId xmlns:p14="http://schemas.microsoft.com/office/powerpoint/2010/main" val="130791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08338"/>
          </a:xfrm>
          <a:solidFill>
            <a:srgbClr val="00B05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ru-RU" sz="2400" b="1" dirty="0" smtClean="0">
                <a:solidFill>
                  <a:schemeClr val="bg1"/>
                </a:solidFill>
              </a:rPr>
              <a:t>ДЕЙСТВИЯ ТИК ПОСЛЕ ПРИЕМА МУНИЦИПАЛЬНОГО СПИСКА КАНДИДАТОВ: </a:t>
            </a:r>
            <a:endParaRPr lang="ru-RU" sz="2400" b="1" dirty="0">
              <a:solidFill>
                <a:schemeClr val="bg1"/>
              </a:solidFill>
            </a:endParaRPr>
          </a:p>
        </p:txBody>
      </p:sp>
      <p:sp>
        <p:nvSpPr>
          <p:cNvPr id="3" name="Объект 2"/>
          <p:cNvSpPr>
            <a:spLocks noGrp="1"/>
          </p:cNvSpPr>
          <p:nvPr>
            <p:ph idx="1"/>
          </p:nvPr>
        </p:nvSpPr>
        <p:spPr>
          <a:xfrm>
            <a:off x="0" y="708338"/>
            <a:ext cx="12191999" cy="6149662"/>
          </a:xfrm>
        </p:spPr>
        <p:txBody>
          <a:bodyPr>
            <a:noAutofit/>
          </a:bodyPr>
          <a:lstStyle/>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a:p>
            <a:pPr marL="0" indent="0" algn="just">
              <a:lnSpc>
                <a:spcPct val="100000"/>
              </a:lnSpc>
              <a:spcBef>
                <a:spcPts val="0"/>
              </a:spcBef>
              <a:buNone/>
            </a:pPr>
            <a:endParaRPr lang="ru-RU" sz="24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3369170862"/>
              </p:ext>
            </p:extLst>
          </p:nvPr>
        </p:nvGraphicFramePr>
        <p:xfrm>
          <a:off x="-1" y="708338"/>
          <a:ext cx="12191999" cy="6149663"/>
        </p:xfrm>
        <a:graphic>
          <a:graphicData uri="http://schemas.openxmlformats.org/drawingml/2006/table">
            <a:tbl>
              <a:tblPr firstRow="1" firstCol="1" bandRow="1"/>
              <a:tblGrid>
                <a:gridCol w="7342095"/>
                <a:gridCol w="4849904"/>
              </a:tblGrid>
              <a:tr h="375834">
                <a:tc>
                  <a:txBody>
                    <a:bodyPr/>
                    <a:lstStyle/>
                    <a:p>
                      <a:pPr algn="ctr">
                        <a:spcAft>
                          <a:spcPts val="0"/>
                        </a:spcAft>
                        <a:tabLst>
                          <a:tab pos="450215" algn="l"/>
                          <a:tab pos="540385" algn="l"/>
                        </a:tabLst>
                      </a:pPr>
                      <a:r>
                        <a:rPr lang="ru-RU" sz="2000" dirty="0" smtClean="0">
                          <a:solidFill>
                            <a:schemeClr val="tx1"/>
                          </a:solidFill>
                          <a:effectLst/>
                          <a:latin typeface="+mn-lt"/>
                          <a:ea typeface="Calibri" panose="020F0502020204030204" pitchFamily="34" charset="0"/>
                          <a:cs typeface="Times New Roman" panose="02020603050405020304" pitchFamily="18" charset="0"/>
                        </a:rPr>
                        <a:t>Действия:</a:t>
                      </a:r>
                      <a:endParaRPr lang="ru-RU"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Срок исполнения</a:t>
                      </a:r>
                      <a:endParaRPr lang="ru-RU" sz="2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r>
              <a:tr h="1610730">
                <a:tc>
                  <a:txBody>
                    <a:bodyPr/>
                    <a:lstStyle/>
                    <a:p>
                      <a:pPr marL="342900" indent="-342900" algn="just">
                        <a:spcAft>
                          <a:spcPts val="0"/>
                        </a:spcAft>
                        <a:buFont typeface="Wingdings" panose="05000000000000000000" pitchFamily="2" charset="2"/>
                        <a:buChar char="§"/>
                        <a:tabLst>
                          <a:tab pos="450215" algn="l"/>
                          <a:tab pos="540385" algn="l"/>
                        </a:tabLst>
                      </a:pPr>
                      <a:r>
                        <a:rPr lang="ru-RU" sz="2000" dirty="0" smtClean="0">
                          <a:solidFill>
                            <a:schemeClr val="tx1"/>
                          </a:solidFill>
                          <a:effectLst/>
                          <a:latin typeface="+mn-lt"/>
                          <a:ea typeface="Calibri" panose="020F0502020204030204" pitchFamily="34" charset="0"/>
                          <a:cs typeface="Times New Roman" panose="02020603050405020304" pitchFamily="18" charset="0"/>
                        </a:rPr>
                        <a:t>Рассматривает представленные документы и выдает уполномоченному представителю избирательного объединения </a:t>
                      </a:r>
                      <a:r>
                        <a:rPr lang="ru-RU" sz="2000" b="1" dirty="0" smtClean="0">
                          <a:solidFill>
                            <a:schemeClr val="tx1"/>
                          </a:solidFill>
                          <a:effectLst/>
                          <a:latin typeface="+mn-lt"/>
                          <a:ea typeface="Calibri" panose="020F0502020204030204" pitchFamily="34" charset="0"/>
                          <a:cs typeface="Times New Roman" panose="02020603050405020304" pitchFamily="18" charset="0"/>
                        </a:rPr>
                        <a:t>заверенную копию муниципального списка кандидатов </a:t>
                      </a:r>
                      <a:r>
                        <a:rPr lang="ru-RU" sz="2000" dirty="0" smtClean="0">
                          <a:solidFill>
                            <a:schemeClr val="tx1"/>
                          </a:solidFill>
                          <a:effectLst/>
                          <a:latin typeface="+mn-lt"/>
                          <a:ea typeface="Calibri" panose="020F0502020204030204" pitchFamily="34" charset="0"/>
                          <a:cs typeface="Times New Roman" panose="02020603050405020304" pitchFamily="18" charset="0"/>
                        </a:rPr>
                        <a:t>либо мотивированное решение об отказе в выдаче такой копии (п.7 ст.92 ЗКО-231)</a:t>
                      </a: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в течение </a:t>
                      </a:r>
                      <a:r>
                        <a:rPr lang="ru-RU" sz="2000" b="1" kern="1200" dirty="0" smtClean="0">
                          <a:solidFill>
                            <a:schemeClr val="tx1"/>
                          </a:solidFill>
                          <a:effectLst/>
                          <a:latin typeface="+mn-lt"/>
                          <a:ea typeface="Calibri" panose="020F0502020204030204" pitchFamily="34" charset="0"/>
                          <a:cs typeface="Times New Roman" panose="02020603050405020304" pitchFamily="18" charset="0"/>
                        </a:rPr>
                        <a:t>трех дней </a:t>
                      </a:r>
                    </a:p>
                    <a:p>
                      <a:pPr algn="ctr">
                        <a:spcAft>
                          <a:spcPts val="0"/>
                        </a:spcAf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со дня приема документов</a:t>
                      </a:r>
                      <a:endParaRPr lang="ru-RU" sz="2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r>
              <a:tr h="1202116">
                <a:tc>
                  <a:txBody>
                    <a:bodyPr/>
                    <a:lstStyle/>
                    <a:p>
                      <a:pPr marL="285750" indent="-285750" algn="just">
                        <a:spcAft>
                          <a:spcPts val="0"/>
                        </a:spcAft>
                        <a:buFont typeface="Wingdings" panose="05000000000000000000" pitchFamily="2" charset="2"/>
                        <a:buChar char="§"/>
                        <a:tabLst>
                          <a:tab pos="450215" algn="l"/>
                          <a:tab pos="540385" algn="l"/>
                        </a:tabLst>
                      </a:pPr>
                      <a:r>
                        <a:rPr lang="ru-RU" sz="2000" dirty="0" smtClean="0">
                          <a:solidFill>
                            <a:schemeClr val="tx1"/>
                          </a:solidFill>
                          <a:effectLst/>
                          <a:latin typeface="+mn-lt"/>
                          <a:ea typeface="Calibri" panose="020F0502020204030204" pitchFamily="34" charset="0"/>
                          <a:cs typeface="Times New Roman" panose="02020603050405020304" pitchFamily="18" charset="0"/>
                        </a:rPr>
                        <a:t>Передают информацию о выдвижении и регистрации муниципального списка кандидатов в ГАС «Выборы» </a:t>
                      </a: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000" b="0" kern="1200" dirty="0" smtClean="0">
                          <a:solidFill>
                            <a:schemeClr val="tx1"/>
                          </a:solidFill>
                          <a:effectLst/>
                          <a:latin typeface="+mn-lt"/>
                          <a:ea typeface="Calibri" panose="020F0502020204030204" pitchFamily="34" charset="0"/>
                          <a:cs typeface="Times New Roman" panose="02020603050405020304" pitchFamily="18" charset="0"/>
                        </a:rPr>
                        <a:t>В соответствии с решением ИККО</a:t>
                      </a:r>
                      <a:endParaRPr lang="ru-RU" sz="20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r>
              <a:tr h="1288584">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0215" algn="l"/>
                          <a:tab pos="540385" algn="l"/>
                        </a:tabLst>
                        <a:defRPr/>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Доводят до сведения избирателей сведения о кандидатах, представленные при их выдвижении, в объеме, установленном организующей выборы избирательной</a:t>
                      </a:r>
                      <a:r>
                        <a:rPr lang="ru-RU" sz="2000" kern="1200" baseline="0" dirty="0" smtClean="0">
                          <a:solidFill>
                            <a:schemeClr val="tx1"/>
                          </a:solidFill>
                          <a:effectLst/>
                          <a:latin typeface="+mn-lt"/>
                          <a:ea typeface="Calibri" panose="020F0502020204030204" pitchFamily="34" charset="0"/>
                          <a:cs typeface="Times New Roman" panose="02020603050405020304" pitchFamily="18" charset="0"/>
                        </a:rPr>
                        <a:t> </a:t>
                      </a:r>
                      <a:r>
                        <a:rPr lang="ru-RU" sz="2000" kern="1200" dirty="0" smtClean="0">
                          <a:solidFill>
                            <a:schemeClr val="tx1"/>
                          </a:solidFill>
                          <a:effectLst/>
                          <a:latin typeface="+mn-lt"/>
                          <a:ea typeface="Calibri" panose="020F0502020204030204" pitchFamily="34" charset="0"/>
                          <a:cs typeface="Times New Roman" panose="02020603050405020304" pitchFamily="18" charset="0"/>
                        </a:rPr>
                        <a:t>комиссией </a:t>
                      </a:r>
                      <a:r>
                        <a:rPr lang="ru-RU" sz="2000" i="0" kern="1200" dirty="0" smtClean="0">
                          <a:solidFill>
                            <a:schemeClr val="tx1"/>
                          </a:solidFill>
                          <a:effectLst/>
                          <a:latin typeface="+mn-lt"/>
                          <a:ea typeface="Calibri" panose="020F0502020204030204" pitchFamily="34" charset="0"/>
                          <a:cs typeface="Times New Roman" panose="02020603050405020304" pitchFamily="18" charset="0"/>
                        </a:rPr>
                        <a:t>(п.5 ст.24 ЗКО-231)</a:t>
                      </a:r>
                      <a:endParaRPr lang="ru-RU" sz="2000" i="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По мере выдвижения </a:t>
                      </a:r>
                    </a:p>
                    <a:p>
                      <a:pPr algn="ctr">
                        <a:spcAft>
                          <a:spcPts val="0"/>
                        </a:spcAf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муниципальных списков кандидатов</a:t>
                      </a:r>
                      <a:endParaRPr lang="ru-RU" sz="2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solidFill>
                      <a:schemeClr val="accent6">
                        <a:lumMod val="40000"/>
                        <a:lumOff val="60000"/>
                      </a:schemeClr>
                    </a:solidFill>
                  </a:tcPr>
                </a:tc>
              </a:tr>
              <a:tr h="1672399">
                <a:tc>
                  <a:txBody>
                    <a:bodyPr/>
                    <a:lstStyle/>
                    <a:p>
                      <a:pPr marL="285750" indent="-285750" algn="just">
                        <a:spcAft>
                          <a:spcPts val="0"/>
                        </a:spcAft>
                        <a:buFont typeface="Wingdings" panose="05000000000000000000" pitchFamily="2" charset="2"/>
                        <a:buChar char="§"/>
                        <a:tabLst>
                          <a:tab pos="450215" algn="l"/>
                          <a:tab pos="540385" algn="l"/>
                        </a:tabLst>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Направляют представления в соответствующие органы </a:t>
                      </a:r>
                      <a:br>
                        <a:rPr lang="ru-RU" sz="2000" kern="1200" dirty="0" smtClean="0">
                          <a:solidFill>
                            <a:schemeClr val="tx1"/>
                          </a:solidFill>
                          <a:effectLst/>
                          <a:latin typeface="+mn-lt"/>
                          <a:ea typeface="Calibri" panose="020F0502020204030204" pitchFamily="34" charset="0"/>
                          <a:cs typeface="Times New Roman" panose="02020603050405020304" pitchFamily="18" charset="0"/>
                        </a:rPr>
                      </a:br>
                      <a:r>
                        <a:rPr lang="ru-RU" sz="2000" kern="1200" dirty="0" smtClean="0">
                          <a:solidFill>
                            <a:schemeClr val="tx1"/>
                          </a:solidFill>
                          <a:effectLst/>
                          <a:latin typeface="+mn-lt"/>
                          <a:ea typeface="Calibri" panose="020F0502020204030204" pitchFamily="34" charset="0"/>
                          <a:cs typeface="Times New Roman" panose="02020603050405020304" pitchFamily="18" charset="0"/>
                        </a:rPr>
                        <a:t>о проверке достоверности сведений о кандидатах, представляемых при выдвижении (п.6 ст.24 ЗКО-231)</a:t>
                      </a:r>
                    </a:p>
                  </a:txBody>
                  <a:tcPr marL="68580" marR="68580" marT="0" marB="0" anchor="ctr">
                    <a:lnL w="12700" cap="flat" cmpd="sng" algn="ctr">
                      <a:no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По мере выдвижения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mn-lt"/>
                          <a:ea typeface="Calibri" panose="020F0502020204030204" pitchFamily="34" charset="0"/>
                          <a:cs typeface="Times New Roman" panose="02020603050405020304" pitchFamily="18" charset="0"/>
                        </a:rPr>
                        <a:t>муниципальных списков кандидатов</a:t>
                      </a:r>
                    </a:p>
                  </a:txBody>
                  <a:tcPr marL="68580" marR="68580" marT="0" marB="0" anchor="ctr">
                    <a:lnL w="952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173434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B05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ЗАВЕРЕНИЕ МУНИЦИПАЛЬНОГО СПИСКА КАНДИДАТОВ</a:t>
            </a:r>
            <a:endParaRPr lang="ru-RU" sz="2400" b="1" dirty="0"/>
          </a:p>
        </p:txBody>
      </p:sp>
      <p:sp>
        <p:nvSpPr>
          <p:cNvPr id="3" name="Прямоугольник 2"/>
          <p:cNvSpPr/>
          <p:nvPr/>
        </p:nvSpPr>
        <p:spPr>
          <a:xfrm>
            <a:off x="0" y="4697834"/>
            <a:ext cx="12192000" cy="21601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endParaRPr lang="ru-RU" sz="2000" dirty="0">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0344105"/>
              </p:ext>
            </p:extLst>
          </p:nvPr>
        </p:nvGraphicFramePr>
        <p:xfrm>
          <a:off x="83890" y="719665"/>
          <a:ext cx="12029812" cy="6138333"/>
        </p:xfrm>
        <a:graphic>
          <a:graphicData uri="http://schemas.openxmlformats.org/drawingml/2006/table">
            <a:tbl>
              <a:tblPr firstRow="1" bandRow="1">
                <a:tableStyleId>{5C22544A-7EE6-4342-B048-85BDC9FD1C3A}</a:tableStyleId>
              </a:tblPr>
              <a:tblGrid>
                <a:gridCol w="6014906"/>
                <a:gridCol w="6014906"/>
              </a:tblGrid>
              <a:tr h="820678">
                <a:tc>
                  <a:txBody>
                    <a:bodyPr/>
                    <a:lstStyle/>
                    <a:p>
                      <a:pPr algn="ctr"/>
                      <a:r>
                        <a:rPr lang="ru-RU" dirty="0" smtClean="0"/>
                        <a:t>ИЗМЕНЕНИЯ </a:t>
                      </a:r>
                    </a:p>
                    <a:p>
                      <a:pPr algn="ctr"/>
                      <a:r>
                        <a:rPr lang="ru-RU" dirty="0" smtClean="0"/>
                        <a:t>МУНИЦИПАЛЬНОГО СПИСКА КАНДИДАТОВ</a:t>
                      </a:r>
                      <a:endParaRPr lang="ru-RU" dirty="0"/>
                    </a:p>
                  </a:txBody>
                  <a:tcPr anchor="ctr">
                    <a:solidFill>
                      <a:srgbClr val="00B050"/>
                    </a:solidFill>
                  </a:tcPr>
                </a:tc>
                <a:tc>
                  <a:txBody>
                    <a:bodyPr/>
                    <a:lstStyle/>
                    <a:p>
                      <a:pPr algn="ctr"/>
                      <a:r>
                        <a:rPr lang="ru-RU" dirty="0" smtClean="0"/>
                        <a:t>ОСНОВАНИЯ ОТКАЗА В ЗАВЕРЕНИИ</a:t>
                      </a:r>
                      <a:endParaRPr lang="ru-RU" baseline="0" dirty="0" smtClean="0"/>
                    </a:p>
                    <a:p>
                      <a:pPr algn="ctr"/>
                      <a:r>
                        <a:rPr lang="ru-RU" baseline="0" dirty="0" smtClean="0"/>
                        <a:t>МУНИЦИПАЛЬНОГО СПИСКА КАНДИДАТОВ</a:t>
                      </a:r>
                      <a:endParaRPr lang="ru-RU" dirty="0"/>
                    </a:p>
                  </a:txBody>
                  <a:tcPr>
                    <a:solidFill>
                      <a:srgbClr val="00B050"/>
                    </a:solidFill>
                  </a:tcPr>
                </a:tc>
              </a:tr>
              <a:tr h="3472867">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rPr>
                        <a:t>После представления в организующую выборы избирательную комиссию муниципального списка кандидатов в состав списка и в порядок размещения в нем кандидатов </a:t>
                      </a:r>
                      <a:r>
                        <a:rPr lang="ru-RU" sz="1800" b="1" dirty="0" smtClean="0">
                          <a:solidFill>
                            <a:srgbClr val="002060"/>
                          </a:solidFill>
                        </a:rPr>
                        <a:t>не могут быть внесены изменения</a:t>
                      </a:r>
                      <a:r>
                        <a:rPr lang="ru-RU" sz="1800" dirty="0" smtClean="0">
                          <a:solidFill>
                            <a:srgbClr val="002060"/>
                          </a:solidFill>
                        </a:rPr>
                        <a:t>, за исключением:</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dirty="0" smtClean="0">
                          <a:solidFill>
                            <a:srgbClr val="002060"/>
                          </a:solidFill>
                        </a:rPr>
                        <a:t>изменений, вызванных выбытием кандидатов;</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dirty="0" smtClean="0">
                          <a:solidFill>
                            <a:srgbClr val="002060"/>
                          </a:solidFill>
                        </a:rPr>
                        <a:t>в связи с их личным заявлением;</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dirty="0" smtClean="0">
                          <a:solidFill>
                            <a:srgbClr val="002060"/>
                          </a:solidFill>
                        </a:rPr>
                        <a:t>в связи с отзывом кандидатов избирательным объединением;</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dirty="0" smtClean="0">
                          <a:solidFill>
                            <a:srgbClr val="002060"/>
                          </a:solidFill>
                        </a:rPr>
                        <a:t>в связи со смертью кандидата;</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dirty="0" smtClean="0">
                          <a:solidFill>
                            <a:srgbClr val="002060"/>
                          </a:solidFill>
                        </a:rPr>
                        <a:t>в связи с исключением кандидата из списка кандидатов решением ИКМО</a:t>
                      </a:r>
                      <a:endParaRPr lang="ru-RU" dirty="0"/>
                    </a:p>
                  </a:txBody>
                  <a:tcPr>
                    <a:solidFill>
                      <a:schemeClr val="accent6">
                        <a:lumMod val="60000"/>
                        <a:lumOff val="40000"/>
                      </a:schemeClr>
                    </a:solidFill>
                  </a:tcPr>
                </a:tc>
                <a:tc>
                  <a:txBody>
                    <a:bodyPr/>
                    <a:lstStyle/>
                    <a:p>
                      <a:pPr marL="285750" indent="-285750" algn="just">
                        <a:buFont typeface="Wingdings" panose="05000000000000000000" pitchFamily="2" charset="2"/>
                        <a:buChar char="§"/>
                      </a:pPr>
                      <a:r>
                        <a:rPr lang="ru-RU" dirty="0" smtClean="0"/>
                        <a:t>отсутствие документов 1-10 (см. пункты 1-10 слайда «Перечень документов о выдвижении избирательным объединением муниципального списка кандидатов»);</a:t>
                      </a:r>
                    </a:p>
                    <a:p>
                      <a:pPr marL="285750" indent="-285750" algn="just">
                        <a:buFont typeface="Wingdings" panose="05000000000000000000" pitchFamily="2" charset="2"/>
                        <a:buChar char="§"/>
                      </a:pPr>
                      <a:r>
                        <a:rPr lang="ru-RU" dirty="0" smtClean="0"/>
                        <a:t>несоблюдение требований к выдвижению муниципального списка кандидатов, предусмотренных требованиями Федеральных законов "О политических партиях", "Об основных гарантиях избирательных прав и права на участие в референдуме граждан Российской Федерации" и Закона «О муниципальных выборах в Калининградской области». </a:t>
                      </a:r>
                      <a:endParaRPr lang="ru-RU" dirty="0"/>
                    </a:p>
                  </a:txBody>
                  <a:tcPr>
                    <a:solidFill>
                      <a:schemeClr val="accent6">
                        <a:lumMod val="60000"/>
                        <a:lumOff val="40000"/>
                      </a:schemeClr>
                    </a:solidFill>
                  </a:tcPr>
                </a:tc>
              </a:tr>
              <a:tr h="672390">
                <a:tc vMerge="1">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ru-RU" dirty="0"/>
                    </a:p>
                  </a:txBody>
                  <a:tcPr/>
                </a:tc>
                <a:tc>
                  <a:txBody>
                    <a:bodyPr/>
                    <a:lstStyle/>
                    <a:p>
                      <a:pPr marL="0" indent="0" algn="ctr">
                        <a:buFont typeface="Wingdings" panose="05000000000000000000" pitchFamily="2" charset="2"/>
                        <a:buNone/>
                      </a:pPr>
                      <a:r>
                        <a:rPr lang="ru-RU" b="1" dirty="0" smtClean="0">
                          <a:solidFill>
                            <a:schemeClr val="bg1"/>
                          </a:solidFill>
                        </a:rPr>
                        <a:t>ОСНОВАНИЯ ИСКЛЮЧЕНИЯ ИКМО КАНДИДАТА </a:t>
                      </a:r>
                    </a:p>
                    <a:p>
                      <a:pPr marL="0" indent="0" algn="ctr">
                        <a:buFont typeface="Wingdings" panose="05000000000000000000" pitchFamily="2" charset="2"/>
                        <a:buNone/>
                      </a:pPr>
                      <a:r>
                        <a:rPr lang="ru-RU" b="1" dirty="0" smtClean="0">
                          <a:solidFill>
                            <a:schemeClr val="bg1"/>
                          </a:solidFill>
                        </a:rPr>
                        <a:t>ИЗ СПИСКА КАНДИДАТОВ ДО ЕГО ЗАВЕРЕНИЯ</a:t>
                      </a:r>
                      <a:endParaRPr lang="ru-RU" b="1" dirty="0">
                        <a:solidFill>
                          <a:schemeClr val="bg1"/>
                        </a:solidFill>
                      </a:endParaRPr>
                    </a:p>
                  </a:txBody>
                  <a:tcPr>
                    <a:solidFill>
                      <a:srgbClr val="00B050"/>
                    </a:solidFill>
                  </a:tcPr>
                </a:tc>
              </a:tr>
              <a:tr h="1172398">
                <a:tc vMerge="1">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ru-RU" dirty="0"/>
                    </a:p>
                  </a:txBody>
                  <a:tcPr/>
                </a:tc>
                <a:tc>
                  <a:txBody>
                    <a:bodyPr/>
                    <a:lstStyle/>
                    <a:p>
                      <a:pPr marL="285750" indent="-285750" algn="just">
                        <a:buFont typeface="Wingdings" panose="05000000000000000000" pitchFamily="2" charset="2"/>
                        <a:buChar char="§"/>
                      </a:pPr>
                      <a:r>
                        <a:rPr lang="ru-RU" dirty="0" smtClean="0"/>
                        <a:t>Отсутствие документов кандидата (см. пункт 11 слайда «Перечень документов о выдвижении избирательным объединением муниципального списка кандидатов»)</a:t>
                      </a:r>
                      <a:endParaRPr lang="ru-RU"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2330469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B05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ЗАВЕРЕНИЕ МУНИЦИПАЛЬНОГО СПИСКА КАНДИДАТОВ</a:t>
            </a:r>
            <a:endParaRPr lang="ru-RU" sz="2400" b="1" dirty="0"/>
          </a:p>
        </p:txBody>
      </p:sp>
      <p:pic>
        <p:nvPicPr>
          <p:cNvPr id="6" name="Рисунок 5"/>
          <p:cNvPicPr>
            <a:picLocks noChangeAspect="1"/>
          </p:cNvPicPr>
          <p:nvPr/>
        </p:nvPicPr>
        <p:blipFill rotWithShape="1">
          <a:blip r:embed="rId2"/>
          <a:srcRect l="29931" t="19083" r="13922" b="8745"/>
          <a:stretch/>
        </p:blipFill>
        <p:spPr>
          <a:xfrm>
            <a:off x="2014755" y="771787"/>
            <a:ext cx="8162490" cy="5901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5621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B05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ОТКАЗ В ЗАВЕРЕНИИ МУНИЦИПАЛЬНОГО СПИСКА КАНДИДАТОВ</a:t>
            </a:r>
            <a:endParaRPr lang="ru-RU" sz="2400" b="1" dirty="0"/>
          </a:p>
        </p:txBody>
      </p:sp>
      <p:pic>
        <p:nvPicPr>
          <p:cNvPr id="3" name="Рисунок 2"/>
          <p:cNvPicPr>
            <a:picLocks noChangeAspect="1"/>
          </p:cNvPicPr>
          <p:nvPr/>
        </p:nvPicPr>
        <p:blipFill rotWithShape="1">
          <a:blip r:embed="rId2"/>
          <a:srcRect l="29726" t="18960" r="13853" b="8502"/>
          <a:stretch/>
        </p:blipFill>
        <p:spPr>
          <a:xfrm>
            <a:off x="2180901" y="998290"/>
            <a:ext cx="7830198" cy="566256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5218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4693"/>
          </a:xfrm>
          <a:solidFill>
            <a:srgbClr val="00B050"/>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t>ИСКЛЮЧЕНИЕ КАНДИДАТА ИЗ МУНИЦИПАЛЬНОГО СПИСКА КАНДИДАТОВ</a:t>
            </a:r>
            <a:endParaRPr lang="ru-RU" sz="2400" b="1" dirty="0"/>
          </a:p>
        </p:txBody>
      </p:sp>
      <p:pic>
        <p:nvPicPr>
          <p:cNvPr id="4" name="Рисунок 3"/>
          <p:cNvPicPr>
            <a:picLocks noChangeAspect="1"/>
          </p:cNvPicPr>
          <p:nvPr/>
        </p:nvPicPr>
        <p:blipFill rotWithShape="1">
          <a:blip r:embed="rId2"/>
          <a:srcRect l="29725" t="19328" r="13716" b="8378"/>
          <a:stretch/>
        </p:blipFill>
        <p:spPr>
          <a:xfrm>
            <a:off x="2076397" y="805342"/>
            <a:ext cx="8039207" cy="57800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52078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87506"/>
          </a:xfrm>
          <a:solidFill>
            <a:srgbClr val="002060"/>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ru-RU" sz="2400" b="1" dirty="0" smtClean="0"/>
              <a:t>УЧАСТИЕ ТИК (ИКМО) </a:t>
            </a:r>
            <a:br>
              <a:rPr lang="ru-RU" sz="2400" b="1" dirty="0" smtClean="0"/>
            </a:br>
            <a:r>
              <a:rPr lang="ru-RU" sz="2400" b="1" dirty="0" smtClean="0"/>
              <a:t>В МЕРОПРИЯТИЯХ ПО ВЫДВИЖЕНИЮ КАНДИДАТОВ, МУНИЦИПАЛЬНОГО СПИСКА КАНДИДАТОВ</a:t>
            </a:r>
            <a:endParaRPr lang="ru-RU" sz="2400" b="1" dirty="0"/>
          </a:p>
        </p:txBody>
      </p:sp>
      <p:sp>
        <p:nvSpPr>
          <p:cNvPr id="6" name="Прямоугольник 5"/>
          <p:cNvSpPr/>
          <p:nvPr/>
        </p:nvSpPr>
        <p:spPr>
          <a:xfrm>
            <a:off x="165847" y="1028404"/>
            <a:ext cx="11860306" cy="2010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ru-RU" sz="1600" b="1" dirty="0" smtClean="0"/>
              <a:t>Политическая </a:t>
            </a:r>
            <a:r>
              <a:rPr lang="ru-RU" sz="1600" b="1" dirty="0"/>
              <a:t>партия, ее региональные отделения и иные структурные подразделения обязаны:</a:t>
            </a:r>
          </a:p>
          <a:p>
            <a:pPr algn="just"/>
            <a:r>
              <a:rPr lang="ru-RU" sz="1600" b="1" dirty="0" smtClean="0"/>
              <a:t>извещать </a:t>
            </a:r>
            <a:r>
              <a:rPr lang="ru-RU" sz="1600" b="1" dirty="0"/>
              <a:t>избирательную комиссию соответствующего уровня о проведении мероприятий, связанных с выдвижением своих кандидатов (списков кандидатов) в депутаты и на иные выборные должности в органах государственной власти и органах местного самоуправления, не позднее чем за один день до дня проведения мероприятия при его проведении в пределах населенного пункта, в котором расположена избирательная комиссия, и не позднее чем за три дня до дня проведения мероприятия при его проведении за пределами указанного населенного пункта и допускать представителей избирательной комиссии соответствующего уровня на указанные </a:t>
            </a:r>
            <a:r>
              <a:rPr lang="ru-RU" sz="1600" b="1" dirty="0" smtClean="0"/>
              <a:t>мероприятия</a:t>
            </a:r>
          </a:p>
          <a:p>
            <a:pPr algn="just"/>
            <a:r>
              <a:rPr lang="ru-RU" sz="1600" b="1" dirty="0" smtClean="0"/>
              <a:t>(</a:t>
            </a:r>
            <a:r>
              <a:rPr lang="ru-RU" sz="1600" b="1" dirty="0" err="1" smtClean="0"/>
              <a:t>пп</a:t>
            </a:r>
            <a:r>
              <a:rPr lang="ru-RU" sz="1600" b="1" dirty="0" smtClean="0"/>
              <a:t>. «в», п.1 ст.27 </a:t>
            </a:r>
            <a:r>
              <a:rPr lang="ru-RU" sz="1600" b="1" dirty="0"/>
              <a:t>Федерального закона РФ </a:t>
            </a:r>
            <a:r>
              <a:rPr lang="ru-RU" sz="1600" b="1" dirty="0" smtClean="0"/>
              <a:t>от 11 </a:t>
            </a:r>
            <a:r>
              <a:rPr lang="ru-RU" sz="1600" b="1" dirty="0"/>
              <a:t>июля 2001 года N </a:t>
            </a:r>
            <a:r>
              <a:rPr lang="ru-RU" sz="1600" b="1" dirty="0" smtClean="0"/>
              <a:t>95-ФЗ «О политических партиях)</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287204798"/>
              </p:ext>
            </p:extLst>
          </p:nvPr>
        </p:nvGraphicFramePr>
        <p:xfrm>
          <a:off x="197222" y="3642714"/>
          <a:ext cx="5060577" cy="1188720"/>
        </p:xfrm>
        <a:graphic>
          <a:graphicData uri="http://schemas.openxmlformats.org/drawingml/2006/table">
            <a:tbl>
              <a:tblPr firstRow="1" bandRow="1">
                <a:tableStyleId>{5C22544A-7EE6-4342-B048-85BDC9FD1C3A}</a:tableStyleId>
              </a:tblPr>
              <a:tblGrid>
                <a:gridCol w="1806388"/>
                <a:gridCol w="1129553"/>
                <a:gridCol w="2124636"/>
              </a:tblGrid>
              <a:tr h="370840">
                <a:tc>
                  <a:txBody>
                    <a:bodyPr/>
                    <a:lstStyle/>
                    <a:p>
                      <a:pPr algn="ctr"/>
                      <a:r>
                        <a:rPr lang="ru-RU" dirty="0" smtClean="0"/>
                        <a:t>Уведомление избирательной комиссии</a:t>
                      </a:r>
                      <a:endParaRPr lang="ru-RU" dirty="0"/>
                    </a:p>
                  </a:txBody>
                  <a:tcPr anchor="ctr">
                    <a:solidFill>
                      <a:srgbClr val="00B050"/>
                    </a:solidFill>
                  </a:tcPr>
                </a:tc>
                <a:tc>
                  <a:txBody>
                    <a:bodyPr/>
                    <a:lstStyle/>
                    <a:p>
                      <a:pPr algn="ctr"/>
                      <a:r>
                        <a:rPr lang="ru-RU" dirty="0" smtClean="0"/>
                        <a:t>1 день</a:t>
                      </a:r>
                      <a:endParaRPr lang="ru-RU" dirty="0"/>
                    </a:p>
                  </a:txBody>
                  <a:tcPr anchor="ctr"/>
                </a:tc>
                <a:tc>
                  <a:txBody>
                    <a:bodyPr/>
                    <a:lstStyle/>
                    <a:p>
                      <a:pPr algn="ctr"/>
                      <a:r>
                        <a:rPr lang="ru-RU" dirty="0" smtClean="0"/>
                        <a:t>Мероприятие по выдвижению кандидатов, списка кандидатов</a:t>
                      </a:r>
                      <a:endParaRPr lang="ru-RU" dirty="0"/>
                    </a:p>
                  </a:txBody>
                  <a:tcPr>
                    <a:solidFill>
                      <a:srgbClr val="00B050"/>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4176157772"/>
              </p:ext>
            </p:extLst>
          </p:nvPr>
        </p:nvGraphicFramePr>
        <p:xfrm>
          <a:off x="5755340" y="3642714"/>
          <a:ext cx="6270813" cy="1188720"/>
        </p:xfrm>
        <a:graphic>
          <a:graphicData uri="http://schemas.openxmlformats.org/drawingml/2006/table">
            <a:tbl>
              <a:tblPr firstRow="1" bandRow="1">
                <a:tableStyleId>{5C22544A-7EE6-4342-B048-85BDC9FD1C3A}</a:tableStyleId>
              </a:tblPr>
              <a:tblGrid>
                <a:gridCol w="1788458"/>
                <a:gridCol w="784412"/>
                <a:gridCol w="784412"/>
                <a:gridCol w="784412"/>
                <a:gridCol w="2129119"/>
              </a:tblGrid>
              <a:tr h="1188720">
                <a:tc>
                  <a:txBody>
                    <a:bodyPr/>
                    <a:lstStyle/>
                    <a:p>
                      <a:pPr algn="ctr"/>
                      <a:r>
                        <a:rPr lang="ru-RU" dirty="0" smtClean="0"/>
                        <a:t>Уведомление избирательной комиссии</a:t>
                      </a:r>
                      <a:endParaRPr lang="ru-RU" dirty="0"/>
                    </a:p>
                  </a:txBody>
                  <a:tcPr anchor="ctr">
                    <a:solidFill>
                      <a:srgbClr val="00B050"/>
                    </a:solidFill>
                  </a:tcPr>
                </a:tc>
                <a:tc>
                  <a:txBody>
                    <a:bodyPr/>
                    <a:lstStyle/>
                    <a:p>
                      <a:pPr algn="ctr"/>
                      <a:r>
                        <a:rPr lang="ru-RU" dirty="0" smtClean="0"/>
                        <a:t>3 день</a:t>
                      </a:r>
                      <a:endParaRPr lang="ru-RU" dirty="0"/>
                    </a:p>
                  </a:txBody>
                  <a:tcPr anchor="ctr"/>
                </a:tc>
                <a:tc>
                  <a:txBody>
                    <a:bodyPr/>
                    <a:lstStyle/>
                    <a:p>
                      <a:pPr algn="ctr"/>
                      <a:r>
                        <a:rPr lang="ru-RU" dirty="0" smtClean="0"/>
                        <a:t>2 день</a:t>
                      </a:r>
                      <a:endParaRPr lang="ru-RU" dirty="0"/>
                    </a:p>
                  </a:txBody>
                  <a:tcPr anchor="ctr"/>
                </a:tc>
                <a:tc>
                  <a:txBody>
                    <a:bodyPr/>
                    <a:lstStyle/>
                    <a:p>
                      <a:pPr algn="ctr"/>
                      <a:r>
                        <a:rPr lang="ru-RU" dirty="0" smtClean="0"/>
                        <a:t>1 день</a:t>
                      </a:r>
                      <a:endParaRPr lang="ru-RU" dirty="0"/>
                    </a:p>
                  </a:txBody>
                  <a:tcPr anchor="ctr"/>
                </a:tc>
                <a:tc>
                  <a:txBody>
                    <a:bodyPr/>
                    <a:lstStyle/>
                    <a:p>
                      <a:pPr algn="ctr"/>
                      <a:r>
                        <a:rPr lang="ru-RU" dirty="0" smtClean="0"/>
                        <a:t>Мероприятие по выдвижению кандидатов, списка кандидатов</a:t>
                      </a:r>
                      <a:endParaRPr lang="ru-RU" dirty="0"/>
                    </a:p>
                  </a:txBody>
                  <a:tcPr anchor="ctr">
                    <a:solidFill>
                      <a:srgbClr val="00B050"/>
                    </a:solidFill>
                  </a:tcPr>
                </a:tc>
              </a:tr>
            </a:tbl>
          </a:graphicData>
        </a:graphic>
      </p:graphicFrame>
      <p:sp>
        <p:nvSpPr>
          <p:cNvPr id="21" name="Скругленный прямоугольник 20"/>
          <p:cNvSpPr/>
          <p:nvPr/>
        </p:nvSpPr>
        <p:spPr>
          <a:xfrm>
            <a:off x="165847" y="5136776"/>
            <a:ext cx="5091953" cy="1008530"/>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Мероприятие проводится в населенном пункте, где расположена избирательная комиссия</a:t>
            </a:r>
            <a:endParaRPr lang="ru-RU" dirty="0"/>
          </a:p>
        </p:txBody>
      </p:sp>
      <p:sp>
        <p:nvSpPr>
          <p:cNvPr id="22" name="Скругленный прямоугольник 21"/>
          <p:cNvSpPr/>
          <p:nvPr/>
        </p:nvSpPr>
        <p:spPr>
          <a:xfrm>
            <a:off x="5768786" y="5136776"/>
            <a:ext cx="6257367" cy="1008530"/>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Мероприятие проводится за пределами населенного пункта, где расположена избирательная комиссия</a:t>
            </a:r>
            <a:endParaRPr lang="ru-RU" dirty="0"/>
          </a:p>
        </p:txBody>
      </p:sp>
    </p:spTree>
    <p:extLst>
      <p:ext uri="{BB962C8B-B14F-4D97-AF65-F5344CB8AC3E}">
        <p14:creationId xmlns:p14="http://schemas.microsoft.com/office/powerpoint/2010/main" val="211495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
            <a:ext cx="12192000" cy="793374"/>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rPr>
              <a:t>СРОКИ ВЫДВИЖЕНИЯ И РЕГИСТРАЦИИ КАНДИДАТОВ</a:t>
            </a:r>
          </a:p>
          <a:p>
            <a:pPr algn="ctr"/>
            <a:r>
              <a:rPr lang="ru-RU" sz="2000" b="1" dirty="0">
                <a:solidFill>
                  <a:schemeClr val="bg1"/>
                </a:solidFill>
                <a:effectLst>
                  <a:outerShdw blurRad="38100" dist="38100" dir="2700000" algn="tl">
                    <a:srgbClr val="000000">
                      <a:alpha val="43137"/>
                    </a:srgbClr>
                  </a:outerShdw>
                </a:effectLst>
                <a:latin typeface="Arial Black" panose="020B0A04020102020204" pitchFamily="34" charset="0"/>
              </a:rPr>
              <a:t>ПО ОДНОМАНДАТНЫМ ИЗБИРАТЕЛЬНЫМ </a:t>
            </a:r>
            <a:r>
              <a:rPr lang="ru-RU"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ОКРУГАМ</a:t>
            </a:r>
          </a:p>
        </p:txBody>
      </p:sp>
      <p:graphicFrame>
        <p:nvGraphicFramePr>
          <p:cNvPr id="2" name="Таблица 1"/>
          <p:cNvGraphicFramePr>
            <a:graphicFrameLocks noGrp="1"/>
          </p:cNvGraphicFramePr>
          <p:nvPr>
            <p:extLst>
              <p:ext uri="{D42A27DB-BD31-4B8C-83A1-F6EECF244321}">
                <p14:modId xmlns:p14="http://schemas.microsoft.com/office/powerpoint/2010/main" val="2869340823"/>
              </p:ext>
            </p:extLst>
          </p:nvPr>
        </p:nvGraphicFramePr>
        <p:xfrm>
          <a:off x="1" y="793376"/>
          <a:ext cx="12191998" cy="6064623"/>
        </p:xfrm>
        <a:graphic>
          <a:graphicData uri="http://schemas.openxmlformats.org/drawingml/2006/table">
            <a:tbl>
              <a:tblPr firstRow="1" bandRow="1">
                <a:tableStyleId>{5C22544A-7EE6-4342-B048-85BDC9FD1C3A}</a:tableStyleId>
              </a:tblPr>
              <a:tblGrid>
                <a:gridCol w="6118411"/>
                <a:gridCol w="6073587"/>
              </a:tblGrid>
              <a:tr h="491598">
                <a:tc>
                  <a:txBody>
                    <a:bodyPr/>
                    <a:lstStyle/>
                    <a:p>
                      <a:pPr algn="ctr"/>
                      <a:r>
                        <a:rPr lang="ru-RU" sz="2000" dirty="0" smtClean="0"/>
                        <a:t>ИЗБИРАТЕЛЬНЫЕ ДЕЙСТВИЯ</a:t>
                      </a:r>
                      <a:endParaRPr lang="ru-RU" sz="2000" dirty="0"/>
                    </a:p>
                  </a:txBody>
                  <a:tcPr anchor="ctr"/>
                </a:tc>
                <a:tc>
                  <a:txBody>
                    <a:bodyPr/>
                    <a:lstStyle/>
                    <a:p>
                      <a:pPr algn="ctr"/>
                      <a:r>
                        <a:rPr lang="ru-RU" sz="2000" dirty="0" smtClean="0"/>
                        <a:t>СРОК ПРОВЕДЕНИЯ</a:t>
                      </a:r>
                    </a:p>
                  </a:txBody>
                  <a:tcPr anchor="ctr"/>
                </a:tc>
              </a:tr>
              <a:tr h="1512610">
                <a:tc>
                  <a:txBody>
                    <a:bodyPr/>
                    <a:lstStyle/>
                    <a:p>
                      <a:pPr algn="just">
                        <a:lnSpc>
                          <a:spcPct val="100000"/>
                        </a:lnSpc>
                        <a:spcAft>
                          <a:spcPts val="0"/>
                        </a:spcAft>
                      </a:pPr>
                      <a:r>
                        <a:rPr lang="ru-RU" sz="2000" dirty="0" smtClean="0">
                          <a:solidFill>
                            <a:srgbClr val="000000"/>
                          </a:solidFill>
                          <a:effectLst/>
                          <a:latin typeface="+mn-lt"/>
                          <a:ea typeface="Times New Roman" panose="02020603050405020304" pitchFamily="18" charset="0"/>
                          <a:cs typeface="Times New Roman" panose="02020603050405020304" pitchFamily="18" charset="0"/>
                        </a:rPr>
                        <a:t> Выдвижение кандидатов в порядке самовыдвижения и </a:t>
                      </a:r>
                      <a:r>
                        <a:rPr lang="ru-RU" sz="2000" dirty="0" smtClean="0">
                          <a:latin typeface="+mn-lt"/>
                        </a:rPr>
                        <a:t>избирательным объединением по одномандатным избирательным округам</a:t>
                      </a:r>
                      <a:endParaRPr lang="ru-RU" sz="2000" dirty="0">
                        <a:latin typeface="+mn-lt"/>
                      </a:endParaRPr>
                    </a:p>
                  </a:txBody>
                  <a:tcPr marL="44450" marR="44450" marT="0" marB="0" anchor="ctr"/>
                </a:tc>
                <a:tc>
                  <a:txBody>
                    <a:bodyPr/>
                    <a:lstStyle/>
                    <a:p>
                      <a:pPr algn="ctr">
                        <a:lnSpc>
                          <a:spcPct val="100000"/>
                        </a:lnSpc>
                        <a:spcAft>
                          <a:spcPts val="0"/>
                        </a:spcAft>
                      </a:pPr>
                      <a:r>
                        <a:rPr lang="ru-RU" sz="2000" dirty="0" smtClean="0">
                          <a:solidFill>
                            <a:srgbClr val="000000"/>
                          </a:solidFill>
                          <a:effectLst/>
                          <a:latin typeface="+mn-lt"/>
                          <a:ea typeface="Times New Roman" panose="02020603050405020304" pitchFamily="18" charset="0"/>
                          <a:cs typeface="Times New Roman" panose="02020603050405020304" pitchFamily="18" charset="0"/>
                        </a:rPr>
                        <a:t>Со дня, следующего за днем официального </a:t>
                      </a:r>
                      <a:r>
                        <a:rPr lang="ru-RU" sz="2000" dirty="0">
                          <a:solidFill>
                            <a:srgbClr val="000000"/>
                          </a:solidFill>
                          <a:effectLst/>
                          <a:latin typeface="+mn-lt"/>
                          <a:ea typeface="Times New Roman" panose="02020603050405020304" pitchFamily="18" charset="0"/>
                          <a:cs typeface="Times New Roman" panose="02020603050405020304" pitchFamily="18" charset="0"/>
                        </a:rPr>
                        <a:t>опубликования решения </a:t>
                      </a:r>
                      <a:r>
                        <a:rPr lang="ru-RU" sz="2000" dirty="0" smtClean="0">
                          <a:solidFill>
                            <a:srgbClr val="000000"/>
                          </a:solidFill>
                          <a:effectLst/>
                          <a:latin typeface="+mn-lt"/>
                          <a:ea typeface="Times New Roman" panose="02020603050405020304" pitchFamily="18" charset="0"/>
                          <a:cs typeface="Times New Roman" panose="02020603050405020304" pitchFamily="18" charset="0"/>
                        </a:rPr>
                        <a:t>о </a:t>
                      </a:r>
                      <a:r>
                        <a:rPr lang="ru-RU" sz="2000" dirty="0">
                          <a:solidFill>
                            <a:srgbClr val="000000"/>
                          </a:solidFill>
                          <a:effectLst/>
                          <a:latin typeface="+mn-lt"/>
                          <a:ea typeface="Times New Roman" panose="02020603050405020304" pitchFamily="18" charset="0"/>
                          <a:cs typeface="Times New Roman" panose="02020603050405020304" pitchFamily="18" charset="0"/>
                        </a:rPr>
                        <a:t>назначении выборов и не позднее чем </a:t>
                      </a:r>
                      <a:r>
                        <a:rPr lang="ru-RU" sz="2000" dirty="0" smtClean="0">
                          <a:solidFill>
                            <a:srgbClr val="000000"/>
                          </a:solidFill>
                          <a:effectLst/>
                          <a:latin typeface="+mn-lt"/>
                          <a:ea typeface="Times New Roman" panose="02020603050405020304" pitchFamily="18" charset="0"/>
                          <a:cs typeface="Times New Roman" panose="02020603050405020304" pitchFamily="18" charset="0"/>
                        </a:rPr>
                        <a:t>за </a:t>
                      </a:r>
                      <a:r>
                        <a:rPr lang="ru-RU" sz="2000" dirty="0">
                          <a:solidFill>
                            <a:srgbClr val="000000"/>
                          </a:solidFill>
                          <a:effectLst/>
                          <a:latin typeface="+mn-lt"/>
                          <a:ea typeface="Times New Roman" panose="02020603050405020304" pitchFamily="18" charset="0"/>
                          <a:cs typeface="Times New Roman" panose="02020603050405020304" pitchFamily="18" charset="0"/>
                        </a:rPr>
                        <a:t>45 дней до дня </a:t>
                      </a:r>
                      <a:r>
                        <a:rPr lang="ru-RU" sz="2000" dirty="0" smtClean="0">
                          <a:solidFill>
                            <a:srgbClr val="000000"/>
                          </a:solidFill>
                          <a:effectLst/>
                          <a:latin typeface="+mn-lt"/>
                          <a:ea typeface="Times New Roman" panose="02020603050405020304" pitchFamily="18" charset="0"/>
                          <a:cs typeface="Times New Roman" panose="02020603050405020304" pitchFamily="18" charset="0"/>
                        </a:rPr>
                        <a:t>голосования </a:t>
                      </a:r>
                      <a:br>
                        <a:rPr lang="ru-RU" sz="2000" dirty="0" smtClean="0">
                          <a:solidFill>
                            <a:srgbClr val="000000"/>
                          </a:solidFill>
                          <a:effectLst/>
                          <a:latin typeface="+mn-lt"/>
                          <a:ea typeface="Times New Roman" panose="02020603050405020304" pitchFamily="18" charset="0"/>
                          <a:cs typeface="Times New Roman" panose="02020603050405020304" pitchFamily="18" charset="0"/>
                        </a:rPr>
                      </a:br>
                      <a:r>
                        <a:rPr lang="ru-RU" sz="2000" b="1" i="1" dirty="0" smtClean="0">
                          <a:solidFill>
                            <a:srgbClr val="000000"/>
                          </a:solidFill>
                          <a:effectLst/>
                          <a:latin typeface="+mn-lt"/>
                          <a:ea typeface="Times New Roman" panose="02020603050405020304" pitchFamily="18" charset="0"/>
                          <a:cs typeface="Times New Roman" panose="02020603050405020304" pitchFamily="18" charset="0"/>
                        </a:rPr>
                        <a:t>не </a:t>
                      </a:r>
                      <a:r>
                        <a:rPr lang="ru-RU" sz="2000" b="1" i="1" dirty="0">
                          <a:solidFill>
                            <a:srgbClr val="000000"/>
                          </a:solidFill>
                          <a:effectLst/>
                          <a:latin typeface="+mn-lt"/>
                          <a:ea typeface="Times New Roman" panose="02020603050405020304" pitchFamily="18" charset="0"/>
                          <a:cs typeface="Times New Roman" panose="02020603050405020304" pitchFamily="18" charset="0"/>
                        </a:rPr>
                        <a:t>позднее </a:t>
                      </a:r>
                      <a:r>
                        <a:rPr lang="ru-RU" sz="2000" b="1" i="1" dirty="0" smtClean="0">
                          <a:solidFill>
                            <a:srgbClr val="000000"/>
                          </a:solidFill>
                          <a:effectLst/>
                          <a:latin typeface="+mn-lt"/>
                          <a:ea typeface="Times New Roman" panose="02020603050405020304" pitchFamily="18" charset="0"/>
                          <a:cs typeface="Times New Roman" panose="02020603050405020304" pitchFamily="18" charset="0"/>
                        </a:rPr>
                        <a:t>4 августа 2021 года до </a:t>
                      </a:r>
                      <a:r>
                        <a:rPr lang="ru-RU" sz="2000" b="1" i="1" dirty="0">
                          <a:solidFill>
                            <a:srgbClr val="000000"/>
                          </a:solidFill>
                          <a:effectLst/>
                          <a:latin typeface="+mn-lt"/>
                          <a:ea typeface="Times New Roman" panose="02020603050405020304" pitchFamily="18" charset="0"/>
                          <a:cs typeface="Times New Roman" panose="02020603050405020304" pitchFamily="18" charset="0"/>
                        </a:rPr>
                        <a:t>18.00 часов</a:t>
                      </a:r>
                      <a:endParaRPr lang="ru-RU" sz="2000" b="1" i="1" dirty="0">
                        <a:effectLst/>
                        <a:latin typeface="+mn-lt"/>
                        <a:ea typeface="Times New Roman" panose="02020603050405020304" pitchFamily="18" charset="0"/>
                        <a:cs typeface="Times New Roman" panose="02020603050405020304" pitchFamily="18" charset="0"/>
                      </a:endParaRPr>
                    </a:p>
                  </a:txBody>
                  <a:tcPr marL="44450" marR="44450" marT="0" marB="0" anchor="ctr"/>
                </a:tc>
              </a:tr>
              <a:tr h="1134458">
                <a:tc>
                  <a:txBody>
                    <a:bodyPr/>
                    <a:lstStyle/>
                    <a:p>
                      <a:pPr algn="just">
                        <a:lnSpc>
                          <a:spcPct val="100000"/>
                        </a:lnSpc>
                        <a:spcAft>
                          <a:spcPts val="0"/>
                        </a:spcAft>
                      </a:pPr>
                      <a:r>
                        <a:rPr lang="ru-RU" sz="2000" kern="1200" dirty="0">
                          <a:solidFill>
                            <a:schemeClr val="dk1"/>
                          </a:solidFill>
                          <a:latin typeface="+mn-lt"/>
                          <a:ea typeface="+mn-ea"/>
                          <a:cs typeface="+mn-cs"/>
                        </a:rPr>
                        <a:t>Начало сбора подписей в поддержку выдвижения </a:t>
                      </a:r>
                      <a:r>
                        <a:rPr lang="ru-RU" sz="2000" kern="1200" dirty="0" smtClean="0">
                          <a:solidFill>
                            <a:schemeClr val="dk1"/>
                          </a:solidFill>
                          <a:latin typeface="+mn-lt"/>
                          <a:ea typeface="+mn-ea"/>
                          <a:cs typeface="+mn-cs"/>
                        </a:rPr>
                        <a:t>кандидата</a:t>
                      </a:r>
                      <a:endParaRPr lang="ru-RU" sz="2000" kern="1200" dirty="0">
                        <a:solidFill>
                          <a:schemeClr val="dk1"/>
                        </a:solidFill>
                        <a:latin typeface="+mn-lt"/>
                        <a:ea typeface="+mn-ea"/>
                        <a:cs typeface="+mn-cs"/>
                      </a:endParaRPr>
                    </a:p>
                  </a:txBody>
                  <a:tcPr marL="44450" marR="44450" marT="0" marB="0" anchor="ctr"/>
                </a:tc>
                <a:tc>
                  <a:txBody>
                    <a:bodyPr/>
                    <a:lstStyle/>
                    <a:p>
                      <a:pPr algn="ctr">
                        <a:lnSpc>
                          <a:spcPct val="100000"/>
                        </a:lnSpc>
                        <a:spcAft>
                          <a:spcPts val="0"/>
                        </a:spcAft>
                      </a:pPr>
                      <a:r>
                        <a:rPr lang="ru-RU" sz="2000" b="1" kern="1200" dirty="0" smtClean="0">
                          <a:solidFill>
                            <a:schemeClr val="dk1"/>
                          </a:solidFill>
                          <a:latin typeface="+mn-lt"/>
                          <a:ea typeface="+mn-ea"/>
                          <a:cs typeface="+mn-cs"/>
                        </a:rPr>
                        <a:t>Со дня, </a:t>
                      </a:r>
                      <a:r>
                        <a:rPr lang="ru-RU" sz="2000" b="0" kern="1200" dirty="0" smtClean="0">
                          <a:solidFill>
                            <a:schemeClr val="dk1"/>
                          </a:solidFill>
                          <a:latin typeface="+mn-lt"/>
                          <a:ea typeface="+mn-ea"/>
                          <a:cs typeface="+mn-cs"/>
                        </a:rPr>
                        <a:t>следующего за днем уведомления избирательной комиссии о выдвижении кандидата, заверении муниципального списка кандидатов</a:t>
                      </a:r>
                      <a:endParaRPr lang="ru-RU" sz="2000" b="0" kern="1200" dirty="0">
                        <a:solidFill>
                          <a:schemeClr val="dk1"/>
                        </a:solidFill>
                        <a:latin typeface="+mn-lt"/>
                        <a:ea typeface="+mn-ea"/>
                        <a:cs typeface="+mn-cs"/>
                      </a:endParaRPr>
                    </a:p>
                  </a:txBody>
                  <a:tcPr marL="44450" marR="44450" marT="0" marB="0" anchor="ctr"/>
                </a:tc>
              </a:tr>
              <a:tr h="1300426">
                <a:tc>
                  <a:txBody>
                    <a:bodyPr/>
                    <a:lstStyle/>
                    <a:p>
                      <a:pPr algn="just">
                        <a:lnSpc>
                          <a:spcPct val="100000"/>
                        </a:lnSpc>
                        <a:spcAft>
                          <a:spcPts val="0"/>
                        </a:spcAft>
                      </a:pPr>
                      <a:r>
                        <a:rPr lang="ru-RU" sz="2000" kern="1200" dirty="0">
                          <a:solidFill>
                            <a:schemeClr val="dk1"/>
                          </a:solidFill>
                          <a:latin typeface="+mn-lt"/>
                          <a:ea typeface="+mn-ea"/>
                          <a:cs typeface="+mn-cs"/>
                        </a:rPr>
                        <a:t>Подготовка обращения с представлением о проверке достоверности сведений о кандидатах в правоохранительных, налоговых и иных органах</a:t>
                      </a:r>
                    </a:p>
                  </a:txBody>
                  <a:tcPr marL="44450" marR="44450" marT="0" marB="0" anchor="ctr"/>
                </a:tc>
                <a:tc>
                  <a:txBody>
                    <a:bodyPr/>
                    <a:lstStyle/>
                    <a:p>
                      <a:pPr algn="ctr">
                        <a:lnSpc>
                          <a:spcPct val="100000"/>
                        </a:lnSpc>
                        <a:spcAft>
                          <a:spcPts val="0"/>
                        </a:spcAft>
                      </a:pPr>
                      <a:r>
                        <a:rPr lang="ru-RU" sz="2000" b="1" kern="1200" dirty="0" smtClean="0">
                          <a:solidFill>
                            <a:schemeClr val="dk1"/>
                          </a:solidFill>
                          <a:latin typeface="+mn-lt"/>
                          <a:ea typeface="+mn-ea"/>
                          <a:cs typeface="+mn-cs"/>
                        </a:rPr>
                        <a:t>Незамедлительно </a:t>
                      </a:r>
                    </a:p>
                    <a:p>
                      <a:pPr algn="ctr">
                        <a:lnSpc>
                          <a:spcPct val="100000"/>
                        </a:lnSpc>
                        <a:spcAft>
                          <a:spcPts val="0"/>
                        </a:spcAft>
                      </a:pPr>
                      <a:r>
                        <a:rPr lang="ru-RU" sz="2000" kern="1200" dirty="0" smtClean="0">
                          <a:solidFill>
                            <a:schemeClr val="dk1"/>
                          </a:solidFill>
                          <a:latin typeface="+mn-lt"/>
                          <a:ea typeface="+mn-ea"/>
                          <a:cs typeface="+mn-cs"/>
                        </a:rPr>
                        <a:t>после </a:t>
                      </a:r>
                      <a:r>
                        <a:rPr lang="ru-RU" sz="2000" kern="1200" dirty="0">
                          <a:solidFill>
                            <a:schemeClr val="dk1"/>
                          </a:solidFill>
                          <a:latin typeface="+mn-lt"/>
                          <a:ea typeface="+mn-ea"/>
                          <a:cs typeface="+mn-cs"/>
                        </a:rPr>
                        <a:t>предоставления кандидатами сведений</a:t>
                      </a:r>
                    </a:p>
                  </a:txBody>
                  <a:tcPr marL="44450" marR="44450" marT="0" marB="0" anchor="ctr"/>
                </a:tc>
              </a:tr>
              <a:tr h="1625531">
                <a:tc>
                  <a:txBody>
                    <a:bodyPr/>
                    <a:lstStyle/>
                    <a:p>
                      <a:pPr algn="just">
                        <a:lnSpc>
                          <a:spcPct val="100000"/>
                        </a:lnSpc>
                        <a:spcAft>
                          <a:spcPts val="0"/>
                        </a:spcAft>
                      </a:pPr>
                      <a:r>
                        <a:rPr lang="ru-RU" sz="2000" kern="1200" dirty="0">
                          <a:solidFill>
                            <a:schemeClr val="dk1"/>
                          </a:solidFill>
                          <a:latin typeface="+mn-lt"/>
                          <a:ea typeface="+mn-ea"/>
                          <a:cs typeface="+mn-cs"/>
                        </a:rPr>
                        <a:t>Представление в ОИК документов для регистрации кандидатов, </a:t>
                      </a:r>
                      <a:r>
                        <a:rPr lang="ru-RU" sz="2000" kern="1200" dirty="0" smtClean="0">
                          <a:solidFill>
                            <a:schemeClr val="dk1"/>
                          </a:solidFill>
                          <a:latin typeface="+mn-lt"/>
                          <a:ea typeface="+mn-ea"/>
                          <a:cs typeface="+mn-cs"/>
                        </a:rPr>
                        <a:t>муниципального списка кандидатов</a:t>
                      </a:r>
                      <a:endParaRPr lang="ru-RU" sz="2000" kern="1200" dirty="0">
                        <a:solidFill>
                          <a:schemeClr val="dk1"/>
                        </a:solidFill>
                        <a:latin typeface="+mn-lt"/>
                        <a:ea typeface="+mn-ea"/>
                        <a:cs typeface="+mn-cs"/>
                      </a:endParaRPr>
                    </a:p>
                  </a:txBody>
                  <a:tcPr marL="44450" marR="44450" marT="0" marB="0" anchor="ctr"/>
                </a:tc>
                <a:tc>
                  <a:txBody>
                    <a:bodyPr/>
                    <a:lstStyle/>
                    <a:p>
                      <a:pPr algn="ctr">
                        <a:lnSpc>
                          <a:spcPct val="100000"/>
                        </a:lnSpc>
                        <a:spcAft>
                          <a:spcPts val="0"/>
                        </a:spcAft>
                      </a:pPr>
                      <a:r>
                        <a:rPr lang="ru-RU" sz="2000" kern="1200" dirty="0">
                          <a:solidFill>
                            <a:schemeClr val="dk1"/>
                          </a:solidFill>
                          <a:latin typeface="+mn-lt"/>
                          <a:ea typeface="+mn-ea"/>
                          <a:cs typeface="+mn-cs"/>
                        </a:rPr>
                        <a:t>Не ранее чем за </a:t>
                      </a:r>
                      <a:r>
                        <a:rPr lang="ru-RU" sz="2000" kern="1200" dirty="0" smtClean="0">
                          <a:solidFill>
                            <a:schemeClr val="dk1"/>
                          </a:solidFill>
                          <a:latin typeface="+mn-lt"/>
                          <a:ea typeface="+mn-ea"/>
                          <a:cs typeface="+mn-cs"/>
                        </a:rPr>
                        <a:t>65 </a:t>
                      </a:r>
                      <a:r>
                        <a:rPr lang="ru-RU" sz="2000" kern="1200" dirty="0">
                          <a:solidFill>
                            <a:schemeClr val="dk1"/>
                          </a:solidFill>
                          <a:latin typeface="+mn-lt"/>
                          <a:ea typeface="+mn-ea"/>
                          <a:cs typeface="+mn-cs"/>
                        </a:rPr>
                        <a:t>дней и не позднее чем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за </a:t>
                      </a:r>
                      <a:r>
                        <a:rPr lang="ru-RU" sz="2000" kern="1200" dirty="0">
                          <a:solidFill>
                            <a:schemeClr val="dk1"/>
                          </a:solidFill>
                          <a:latin typeface="+mn-lt"/>
                          <a:ea typeface="+mn-ea"/>
                          <a:cs typeface="+mn-cs"/>
                        </a:rPr>
                        <a:t>45 дней до дня голосования,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до </a:t>
                      </a:r>
                      <a:r>
                        <a:rPr lang="ru-RU" sz="2000" kern="1200" dirty="0">
                          <a:solidFill>
                            <a:schemeClr val="dk1"/>
                          </a:solidFill>
                          <a:latin typeface="+mn-lt"/>
                          <a:ea typeface="+mn-ea"/>
                          <a:cs typeface="+mn-cs"/>
                        </a:rPr>
                        <a:t>18 часов по местному времени</a:t>
                      </a:r>
                    </a:p>
                    <a:p>
                      <a:pPr algn="ctr">
                        <a:lnSpc>
                          <a:spcPct val="100000"/>
                        </a:lnSpc>
                        <a:spcAft>
                          <a:spcPts val="0"/>
                        </a:spcAft>
                      </a:pPr>
                      <a:r>
                        <a:rPr lang="ru-RU" sz="2000" b="1" i="1" kern="1200" dirty="0" smtClean="0">
                          <a:solidFill>
                            <a:schemeClr val="dk1"/>
                          </a:solidFill>
                          <a:latin typeface="+mn-lt"/>
                          <a:ea typeface="+mn-ea"/>
                          <a:cs typeface="+mn-cs"/>
                        </a:rPr>
                        <a:t>с 15 </a:t>
                      </a:r>
                      <a:r>
                        <a:rPr lang="ru-RU" sz="2000" b="1" i="1" kern="1200" dirty="0">
                          <a:solidFill>
                            <a:schemeClr val="dk1"/>
                          </a:solidFill>
                          <a:latin typeface="+mn-lt"/>
                          <a:ea typeface="+mn-ea"/>
                          <a:cs typeface="+mn-cs"/>
                        </a:rPr>
                        <a:t>июля </a:t>
                      </a:r>
                      <a:r>
                        <a:rPr lang="ru-RU" sz="2000" b="1" i="1" kern="1200" dirty="0" smtClean="0">
                          <a:solidFill>
                            <a:schemeClr val="dk1"/>
                          </a:solidFill>
                          <a:latin typeface="+mn-lt"/>
                          <a:ea typeface="+mn-ea"/>
                          <a:cs typeface="+mn-cs"/>
                        </a:rPr>
                        <a:t>по 4 </a:t>
                      </a:r>
                      <a:r>
                        <a:rPr lang="ru-RU" sz="2000" b="1" i="1" kern="1200" dirty="0">
                          <a:solidFill>
                            <a:schemeClr val="dk1"/>
                          </a:solidFill>
                          <a:latin typeface="+mn-lt"/>
                          <a:ea typeface="+mn-ea"/>
                          <a:cs typeface="+mn-cs"/>
                        </a:rPr>
                        <a:t>августа </a:t>
                      </a:r>
                      <a:r>
                        <a:rPr lang="ru-RU" sz="2000" b="1" i="1" kern="1200" dirty="0" smtClean="0">
                          <a:solidFill>
                            <a:schemeClr val="dk1"/>
                          </a:solidFill>
                          <a:latin typeface="+mn-lt"/>
                          <a:ea typeface="+mn-ea"/>
                          <a:cs typeface="+mn-cs"/>
                        </a:rPr>
                        <a:t>2021 </a:t>
                      </a:r>
                      <a:r>
                        <a:rPr lang="ru-RU" sz="2000" b="1" i="1" kern="1200" dirty="0">
                          <a:solidFill>
                            <a:schemeClr val="dk1"/>
                          </a:solidFill>
                          <a:latin typeface="+mn-lt"/>
                          <a:ea typeface="+mn-ea"/>
                          <a:cs typeface="+mn-cs"/>
                        </a:rPr>
                        <a:t>года до 18.00 часов</a:t>
                      </a:r>
                    </a:p>
                  </a:txBody>
                  <a:tcPr marL="44450" marR="44450" marT="0" marB="0" anchor="ctr"/>
                </a:tc>
              </a:tr>
            </a:tbl>
          </a:graphicData>
        </a:graphic>
      </p:graphicFrame>
    </p:spTree>
    <p:extLst>
      <p:ext uri="{BB962C8B-B14F-4D97-AF65-F5344CB8AC3E}">
        <p14:creationId xmlns:p14="http://schemas.microsoft.com/office/powerpoint/2010/main" val="3692346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
            <a:ext cx="12192000" cy="63201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rPr>
              <a:t>СРОКИ ВЫДВИЖЕНИЯ И РЕГИСТРАЦИИ КАНДИДАТОВ </a:t>
            </a:r>
            <a:br>
              <a:rPr lang="ru-RU" sz="2000" b="1" dirty="0" smtClean="0">
                <a:solidFill>
                  <a:schemeClr val="bg1"/>
                </a:solidFill>
                <a:effectLst>
                  <a:outerShdw blurRad="38100" dist="38100" dir="2700000" algn="tl">
                    <a:srgbClr val="000000">
                      <a:alpha val="43137"/>
                    </a:srgbClr>
                  </a:outerShdw>
                </a:effectLst>
              </a:rPr>
            </a:br>
            <a:r>
              <a:rPr lang="ru-RU"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ПО ОДНОМАНДАТНЫМ ИЗБИРАТЕЛЬНЫМ ОКРУГАМ</a:t>
            </a:r>
          </a:p>
        </p:txBody>
      </p:sp>
      <p:graphicFrame>
        <p:nvGraphicFramePr>
          <p:cNvPr id="2" name="Таблица 1"/>
          <p:cNvGraphicFramePr>
            <a:graphicFrameLocks noGrp="1"/>
          </p:cNvGraphicFramePr>
          <p:nvPr>
            <p:extLst>
              <p:ext uri="{D42A27DB-BD31-4B8C-83A1-F6EECF244321}">
                <p14:modId xmlns:p14="http://schemas.microsoft.com/office/powerpoint/2010/main" val="3973570026"/>
              </p:ext>
            </p:extLst>
          </p:nvPr>
        </p:nvGraphicFramePr>
        <p:xfrm>
          <a:off x="13447" y="632012"/>
          <a:ext cx="12191999" cy="6225987"/>
        </p:xfrm>
        <a:graphic>
          <a:graphicData uri="http://schemas.openxmlformats.org/drawingml/2006/table">
            <a:tbl>
              <a:tblPr firstRow="1" bandRow="1">
                <a:tableStyleId>{5C22544A-7EE6-4342-B048-85BDC9FD1C3A}</a:tableStyleId>
              </a:tblPr>
              <a:tblGrid>
                <a:gridCol w="6060993"/>
                <a:gridCol w="6131006"/>
              </a:tblGrid>
              <a:tr h="456561">
                <a:tc>
                  <a:txBody>
                    <a:bodyPr/>
                    <a:lstStyle/>
                    <a:p>
                      <a:pPr algn="ctr"/>
                      <a:r>
                        <a:rPr lang="ru-RU" sz="2000" dirty="0" smtClean="0"/>
                        <a:t>ИЗБИРАТЕЛЬНЫЕ ДЕЙСТВИЯ</a:t>
                      </a:r>
                      <a:endParaRPr lang="ru-RU" sz="2000" dirty="0"/>
                    </a:p>
                  </a:txBody>
                  <a:tcPr/>
                </a:tc>
                <a:tc>
                  <a:txBody>
                    <a:bodyPr/>
                    <a:lstStyle/>
                    <a:p>
                      <a:pPr algn="ctr"/>
                      <a:r>
                        <a:rPr lang="ru-RU" sz="2000" dirty="0" smtClean="0"/>
                        <a:t>СРОК ПРОВЕДЕНИЯ</a:t>
                      </a:r>
                      <a:endParaRPr lang="ru-RU" sz="2000" dirty="0"/>
                    </a:p>
                  </a:txBody>
                  <a:tcPr/>
                </a:tc>
              </a:tr>
              <a:tr h="1756002">
                <a:tc>
                  <a:txBody>
                    <a:bodyPr/>
                    <a:lstStyle/>
                    <a:p>
                      <a:pPr marL="0" indent="0" algn="just">
                        <a:spcAft>
                          <a:spcPts val="0"/>
                        </a:spcAft>
                        <a:tabLst>
                          <a:tab pos="92075" algn="l"/>
                        </a:tabLst>
                      </a:pPr>
                      <a:r>
                        <a:rPr lang="ru-RU" sz="2000" kern="1200" dirty="0">
                          <a:solidFill>
                            <a:schemeClr val="dk1"/>
                          </a:solidFill>
                          <a:latin typeface="+mn-lt"/>
                          <a:ea typeface="+mn-ea"/>
                          <a:cs typeface="+mn-cs"/>
                        </a:rPr>
                        <a:t>Извещение кандидата, избирательного объединения о выявлении неполноты сведений о кандидатах или несоблюдении требований к оформлению </a:t>
                      </a:r>
                      <a:r>
                        <a:rPr lang="ru-RU" sz="2000" kern="1200" dirty="0" smtClean="0">
                          <a:solidFill>
                            <a:schemeClr val="dk1"/>
                          </a:solidFill>
                          <a:latin typeface="+mn-lt"/>
                          <a:ea typeface="+mn-ea"/>
                          <a:cs typeface="+mn-cs"/>
                        </a:rPr>
                        <a:t>документов, </a:t>
                      </a:r>
                      <a:r>
                        <a:rPr lang="ru-RU" sz="2000" kern="1200" dirty="0">
                          <a:solidFill>
                            <a:schemeClr val="dk1"/>
                          </a:solidFill>
                          <a:latin typeface="+mn-lt"/>
                          <a:ea typeface="+mn-ea"/>
                          <a:cs typeface="+mn-cs"/>
                        </a:rPr>
                        <a:t>а также об отсутствии копий документов, представление которых предусмотрено законом</a:t>
                      </a:r>
                    </a:p>
                  </a:txBody>
                  <a:tcPr marL="44450" marR="44450" marT="0" marB="0" anchor="ctr"/>
                </a:tc>
                <a:tc>
                  <a:txBody>
                    <a:bodyPr/>
                    <a:lstStyle/>
                    <a:p>
                      <a:pPr marL="45085" algn="ctr">
                        <a:lnSpc>
                          <a:spcPct val="100000"/>
                        </a:lnSpc>
                        <a:spcAft>
                          <a:spcPts val="0"/>
                        </a:spcAft>
                      </a:pPr>
                      <a:r>
                        <a:rPr lang="ru-RU" sz="2000" kern="1200" dirty="0" smtClean="0">
                          <a:solidFill>
                            <a:schemeClr val="dk1"/>
                          </a:solidFill>
                          <a:latin typeface="+mn-lt"/>
                          <a:ea typeface="+mn-ea"/>
                          <a:cs typeface="+mn-cs"/>
                        </a:rPr>
                        <a:t>Не позднее </a:t>
                      </a:r>
                      <a:r>
                        <a:rPr lang="ru-RU" sz="2000" kern="1200" dirty="0">
                          <a:solidFill>
                            <a:schemeClr val="dk1"/>
                          </a:solidFill>
                          <a:latin typeface="+mn-lt"/>
                          <a:ea typeface="+mn-ea"/>
                          <a:cs typeface="+mn-cs"/>
                        </a:rPr>
                        <a:t>чем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b="1" kern="1200" dirty="0" smtClean="0">
                          <a:solidFill>
                            <a:schemeClr val="dk1"/>
                          </a:solidFill>
                          <a:latin typeface="+mn-lt"/>
                          <a:ea typeface="+mn-ea"/>
                          <a:cs typeface="+mn-cs"/>
                        </a:rPr>
                        <a:t>за </a:t>
                      </a:r>
                      <a:r>
                        <a:rPr lang="ru-RU" sz="2000" b="1" kern="1200" dirty="0">
                          <a:solidFill>
                            <a:schemeClr val="dk1"/>
                          </a:solidFill>
                          <a:latin typeface="+mn-lt"/>
                          <a:ea typeface="+mn-ea"/>
                          <a:cs typeface="+mn-cs"/>
                        </a:rPr>
                        <a:t>три дня до дня заседания комиссии</a:t>
                      </a:r>
                      <a:r>
                        <a:rPr lang="ru-RU" sz="2000" kern="1200" dirty="0">
                          <a:solidFill>
                            <a:schemeClr val="dk1"/>
                          </a:solidFill>
                          <a:latin typeface="+mn-lt"/>
                          <a:ea typeface="+mn-ea"/>
                          <a:cs typeface="+mn-cs"/>
                        </a:rPr>
                        <a:t>,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на </a:t>
                      </a:r>
                      <a:r>
                        <a:rPr lang="ru-RU" sz="2000" kern="1200" dirty="0">
                          <a:solidFill>
                            <a:schemeClr val="dk1"/>
                          </a:solidFill>
                          <a:latin typeface="+mn-lt"/>
                          <a:ea typeface="+mn-ea"/>
                          <a:cs typeface="+mn-cs"/>
                        </a:rPr>
                        <a:t>котором будет рассматриваться вопрос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о </a:t>
                      </a:r>
                      <a:r>
                        <a:rPr lang="ru-RU" sz="2000" kern="1200" dirty="0">
                          <a:solidFill>
                            <a:schemeClr val="dk1"/>
                          </a:solidFill>
                          <a:latin typeface="+mn-lt"/>
                          <a:ea typeface="+mn-ea"/>
                          <a:cs typeface="+mn-cs"/>
                        </a:rPr>
                        <a:t>регистрации </a:t>
                      </a:r>
                      <a:r>
                        <a:rPr lang="ru-RU" sz="2000" kern="1200" dirty="0" smtClean="0">
                          <a:solidFill>
                            <a:schemeClr val="dk1"/>
                          </a:solidFill>
                          <a:latin typeface="+mn-lt"/>
                          <a:ea typeface="+mn-ea"/>
                          <a:cs typeface="+mn-cs"/>
                        </a:rPr>
                        <a:t>кандидата</a:t>
                      </a:r>
                      <a:endParaRPr lang="ru-RU" sz="2000" kern="1200" dirty="0">
                        <a:solidFill>
                          <a:schemeClr val="dk1"/>
                        </a:solidFill>
                        <a:latin typeface="+mn-lt"/>
                        <a:ea typeface="+mn-ea"/>
                        <a:cs typeface="+mn-cs"/>
                      </a:endParaRPr>
                    </a:p>
                  </a:txBody>
                  <a:tcPr marL="44450" marR="44450" marT="0" marB="0" anchor="ctr"/>
                </a:tc>
              </a:tr>
              <a:tr h="1756002">
                <a:tc>
                  <a:txBody>
                    <a:bodyPr/>
                    <a:lstStyle/>
                    <a:p>
                      <a:pPr marL="0" indent="0" algn="just">
                        <a:spcAft>
                          <a:spcPts val="0"/>
                        </a:spcAft>
                        <a:tabLst>
                          <a:tab pos="92075" algn="l"/>
                        </a:tabLst>
                      </a:pPr>
                      <a:r>
                        <a:rPr lang="ru-RU" sz="2000" kern="1200" dirty="0" smtClean="0">
                          <a:solidFill>
                            <a:schemeClr val="dk1"/>
                          </a:solidFill>
                          <a:latin typeface="+mn-lt"/>
                          <a:ea typeface="+mn-ea"/>
                          <a:cs typeface="+mn-cs"/>
                        </a:rPr>
                        <a:t>Реализация права кандидата вносить уточнения и дополнения в документы, содержащие сведения о нем, и иные документы (за исключением подписных листов с подписями избирателей и списка лиц, осуществлявших сбор подписей избирателей)</a:t>
                      </a:r>
                      <a:endParaRPr lang="ru-RU" sz="2000" kern="1200" dirty="0">
                        <a:solidFill>
                          <a:schemeClr val="dk1"/>
                        </a:solidFill>
                        <a:latin typeface="+mn-lt"/>
                        <a:ea typeface="+mn-ea"/>
                        <a:cs typeface="+mn-cs"/>
                      </a:endParaRPr>
                    </a:p>
                  </a:txBody>
                  <a:tcPr marL="44450" marR="44450" marT="0" marB="0" anchor="ctr"/>
                </a:tc>
                <a:tc>
                  <a:txBody>
                    <a:bodyPr/>
                    <a:lstStyle/>
                    <a:p>
                      <a:pPr marL="45085" algn="ctr">
                        <a:lnSpc>
                          <a:spcPct val="100000"/>
                        </a:lnSpc>
                        <a:spcAft>
                          <a:spcPts val="0"/>
                        </a:spcAft>
                      </a:pPr>
                      <a:r>
                        <a:rPr lang="ru-RU" sz="2000" kern="1200" dirty="0" smtClean="0">
                          <a:solidFill>
                            <a:schemeClr val="dk1"/>
                          </a:solidFill>
                          <a:latin typeface="+mn-lt"/>
                          <a:ea typeface="+mn-ea"/>
                          <a:cs typeface="+mn-cs"/>
                        </a:rPr>
                        <a:t>Не позднее чем </a:t>
                      </a:r>
                      <a:br>
                        <a:rPr lang="ru-RU" sz="2000" kern="1200" dirty="0" smtClean="0">
                          <a:solidFill>
                            <a:schemeClr val="dk1"/>
                          </a:solidFill>
                          <a:latin typeface="+mn-lt"/>
                          <a:ea typeface="+mn-ea"/>
                          <a:cs typeface="+mn-cs"/>
                        </a:rPr>
                      </a:br>
                      <a:r>
                        <a:rPr lang="ru-RU" sz="2000" b="1" kern="1200" dirty="0" smtClean="0">
                          <a:solidFill>
                            <a:schemeClr val="dk1"/>
                          </a:solidFill>
                          <a:latin typeface="+mn-lt"/>
                          <a:ea typeface="+mn-ea"/>
                          <a:cs typeface="+mn-cs"/>
                        </a:rPr>
                        <a:t>за один день до дня заседания комиссии</a:t>
                      </a:r>
                      <a:r>
                        <a:rPr lang="ru-RU" sz="2000" kern="1200" dirty="0" smtClean="0">
                          <a:solidFill>
                            <a:schemeClr val="dk1"/>
                          </a:solidFill>
                          <a:latin typeface="+mn-lt"/>
                          <a:ea typeface="+mn-ea"/>
                          <a:cs typeface="+mn-cs"/>
                        </a:rPr>
                        <a:t>,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на котором будет рассматриваться вопрос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о регистрации кандидата</a:t>
                      </a:r>
                      <a:endParaRPr lang="ru-RU" sz="2000" kern="1200" dirty="0">
                        <a:solidFill>
                          <a:schemeClr val="dk1"/>
                        </a:solidFill>
                        <a:latin typeface="+mn-lt"/>
                        <a:ea typeface="+mn-ea"/>
                        <a:cs typeface="+mn-cs"/>
                      </a:endParaRPr>
                    </a:p>
                  </a:txBody>
                  <a:tcPr marL="44450" marR="44450" marT="0" marB="0" anchor="ctr"/>
                </a:tc>
              </a:tr>
              <a:tr h="1128711">
                <a:tc>
                  <a:txBody>
                    <a:bodyPr/>
                    <a:lstStyle/>
                    <a:p>
                      <a:pPr algn="just">
                        <a:lnSpc>
                          <a:spcPct val="100000"/>
                        </a:lnSpc>
                        <a:spcAft>
                          <a:spcPts val="0"/>
                        </a:spcAft>
                      </a:pPr>
                      <a:r>
                        <a:rPr lang="ru-RU" sz="2000" kern="1200" dirty="0">
                          <a:solidFill>
                            <a:schemeClr val="dk1"/>
                          </a:solidFill>
                          <a:latin typeface="+mn-lt"/>
                          <a:ea typeface="+mn-ea"/>
                          <a:cs typeface="+mn-cs"/>
                        </a:rPr>
                        <a:t>Передача </a:t>
                      </a:r>
                      <a:r>
                        <a:rPr lang="ru-RU" sz="2000" kern="1200" dirty="0" smtClean="0">
                          <a:solidFill>
                            <a:schemeClr val="dk1"/>
                          </a:solidFill>
                          <a:latin typeface="+mn-lt"/>
                          <a:ea typeface="+mn-ea"/>
                          <a:cs typeface="+mn-cs"/>
                        </a:rPr>
                        <a:t>кандидату </a:t>
                      </a:r>
                      <a:r>
                        <a:rPr lang="ru-RU" sz="2000" kern="1200" dirty="0">
                          <a:solidFill>
                            <a:schemeClr val="dk1"/>
                          </a:solidFill>
                          <a:latin typeface="+mn-lt"/>
                          <a:ea typeface="+mn-ea"/>
                          <a:cs typeface="+mn-cs"/>
                        </a:rPr>
                        <a:t>копии итогового протокола проверки подписных листов</a:t>
                      </a:r>
                    </a:p>
                  </a:txBody>
                  <a:tcPr marL="44450" marR="44450" marT="0" marB="0" anchor="ctr"/>
                </a:tc>
                <a:tc>
                  <a:txBody>
                    <a:bodyPr/>
                    <a:lstStyle/>
                    <a:p>
                      <a:pPr algn="ctr">
                        <a:lnSpc>
                          <a:spcPct val="100000"/>
                        </a:lnSpc>
                        <a:spcAft>
                          <a:spcPts val="0"/>
                        </a:spcAft>
                      </a:pPr>
                      <a:r>
                        <a:rPr lang="ru-RU" sz="2000" kern="1200" dirty="0">
                          <a:solidFill>
                            <a:schemeClr val="dk1"/>
                          </a:solidFill>
                          <a:latin typeface="+mn-lt"/>
                          <a:ea typeface="+mn-ea"/>
                          <a:cs typeface="+mn-cs"/>
                        </a:rPr>
                        <a:t>Не менее чем </a:t>
                      </a:r>
                      <a:r>
                        <a:rPr lang="ru-RU" sz="2000" b="1" kern="1200" dirty="0" smtClean="0">
                          <a:solidFill>
                            <a:schemeClr val="dk1"/>
                          </a:solidFill>
                          <a:latin typeface="+mn-lt"/>
                          <a:ea typeface="+mn-ea"/>
                          <a:cs typeface="+mn-cs"/>
                        </a:rPr>
                        <a:t>за </a:t>
                      </a:r>
                      <a:r>
                        <a:rPr lang="ru-RU" sz="2000" b="1" kern="1200" dirty="0">
                          <a:solidFill>
                            <a:schemeClr val="dk1"/>
                          </a:solidFill>
                          <a:latin typeface="+mn-lt"/>
                          <a:ea typeface="+mn-ea"/>
                          <a:cs typeface="+mn-cs"/>
                        </a:rPr>
                        <a:t>двое суток до заседания комиссии</a:t>
                      </a:r>
                      <a:r>
                        <a:rPr lang="ru-RU" sz="2000" kern="1200" dirty="0">
                          <a:solidFill>
                            <a:schemeClr val="dk1"/>
                          </a:solidFill>
                          <a:latin typeface="+mn-lt"/>
                          <a:ea typeface="+mn-ea"/>
                          <a:cs typeface="+mn-cs"/>
                        </a:rPr>
                        <a:t>, </a:t>
                      </a:r>
                      <a:r>
                        <a:rPr lang="ru-RU" sz="2000" kern="1200" dirty="0" smtClean="0">
                          <a:solidFill>
                            <a:schemeClr val="dk1"/>
                          </a:solidFill>
                          <a:latin typeface="+mn-lt"/>
                          <a:ea typeface="+mn-ea"/>
                          <a:cs typeface="+mn-cs"/>
                        </a:rPr>
                        <a:t>на </a:t>
                      </a:r>
                      <a:r>
                        <a:rPr lang="ru-RU" sz="2000" kern="1200" dirty="0">
                          <a:solidFill>
                            <a:schemeClr val="dk1"/>
                          </a:solidFill>
                          <a:latin typeface="+mn-lt"/>
                          <a:ea typeface="+mn-ea"/>
                          <a:cs typeface="+mn-cs"/>
                        </a:rPr>
                        <a:t>котором должен рассматриваться вопрос </a:t>
                      </a:r>
                      <a:r>
                        <a:rPr lang="ru-RU" sz="2000" kern="1200" dirty="0" smtClean="0">
                          <a:solidFill>
                            <a:schemeClr val="dk1"/>
                          </a:solidFill>
                          <a:latin typeface="+mn-lt"/>
                          <a:ea typeface="+mn-ea"/>
                          <a:cs typeface="+mn-cs"/>
                        </a:rPr>
                        <a:t/>
                      </a:r>
                      <a:br>
                        <a:rPr lang="ru-RU" sz="2000"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о регистрации кандидата</a:t>
                      </a:r>
                      <a:endParaRPr lang="ru-RU" sz="2000" kern="1200" dirty="0">
                        <a:solidFill>
                          <a:schemeClr val="dk1"/>
                        </a:solidFill>
                        <a:latin typeface="+mn-lt"/>
                        <a:ea typeface="+mn-ea"/>
                        <a:cs typeface="+mn-cs"/>
                      </a:endParaRPr>
                    </a:p>
                  </a:txBody>
                  <a:tcPr marL="44450" marR="44450" marT="0" marB="0" anchor="ctr"/>
                </a:tc>
              </a:tr>
              <a:tr h="1128711">
                <a:tc>
                  <a:txBody>
                    <a:bodyPr/>
                    <a:lstStyle/>
                    <a:p>
                      <a:pPr algn="just">
                        <a:lnSpc>
                          <a:spcPct val="100000"/>
                        </a:lnSpc>
                        <a:spcAft>
                          <a:spcPts val="0"/>
                        </a:spcAft>
                      </a:pPr>
                      <a:r>
                        <a:rPr lang="ru-RU" sz="2000" kern="1200" dirty="0">
                          <a:solidFill>
                            <a:schemeClr val="dk1"/>
                          </a:solidFill>
                          <a:latin typeface="+mn-lt"/>
                          <a:ea typeface="+mn-ea"/>
                          <a:cs typeface="+mn-cs"/>
                        </a:rPr>
                        <a:t>Принятие решения о регистрации кандидата с выдачей соответствующего удостоверения, либо мотивированного решения  об отказе в регистрации</a:t>
                      </a:r>
                    </a:p>
                  </a:txBody>
                  <a:tcPr marL="44450" marR="44450" marT="0" marB="0" anchor="ctr"/>
                </a:tc>
                <a:tc>
                  <a:txBody>
                    <a:bodyPr/>
                    <a:lstStyle/>
                    <a:p>
                      <a:pPr algn="ctr">
                        <a:lnSpc>
                          <a:spcPct val="100000"/>
                        </a:lnSpc>
                        <a:spcAft>
                          <a:spcPts val="0"/>
                        </a:spcAft>
                      </a:pPr>
                      <a:r>
                        <a:rPr lang="ru-RU" sz="2000" kern="1200" dirty="0">
                          <a:solidFill>
                            <a:schemeClr val="dk1"/>
                          </a:solidFill>
                          <a:latin typeface="+mn-lt"/>
                          <a:ea typeface="+mn-ea"/>
                          <a:cs typeface="+mn-cs"/>
                        </a:rPr>
                        <a:t>Не позднее чем </a:t>
                      </a:r>
                      <a:r>
                        <a:rPr lang="ru-RU" sz="2000" b="1" kern="1200" dirty="0">
                          <a:solidFill>
                            <a:schemeClr val="dk1"/>
                          </a:solidFill>
                          <a:latin typeface="+mn-lt"/>
                          <a:ea typeface="+mn-ea"/>
                          <a:cs typeface="+mn-cs"/>
                        </a:rPr>
                        <a:t>в течение десяти дней </a:t>
                      </a:r>
                      <a:r>
                        <a:rPr lang="ru-RU" sz="2000" b="1" kern="1200" dirty="0" smtClean="0">
                          <a:solidFill>
                            <a:schemeClr val="dk1"/>
                          </a:solidFill>
                          <a:latin typeface="+mn-lt"/>
                          <a:ea typeface="+mn-ea"/>
                          <a:cs typeface="+mn-cs"/>
                        </a:rPr>
                        <a:t/>
                      </a:r>
                      <a:br>
                        <a:rPr lang="ru-RU" sz="2000" b="1" kern="1200" dirty="0" smtClean="0">
                          <a:solidFill>
                            <a:schemeClr val="dk1"/>
                          </a:solidFill>
                          <a:latin typeface="+mn-lt"/>
                          <a:ea typeface="+mn-ea"/>
                          <a:cs typeface="+mn-cs"/>
                        </a:rPr>
                      </a:br>
                      <a:r>
                        <a:rPr lang="ru-RU" sz="2000" kern="1200" dirty="0" smtClean="0">
                          <a:solidFill>
                            <a:schemeClr val="dk1"/>
                          </a:solidFill>
                          <a:latin typeface="+mn-lt"/>
                          <a:ea typeface="+mn-ea"/>
                          <a:cs typeface="+mn-cs"/>
                        </a:rPr>
                        <a:t>со дня приема </a:t>
                      </a:r>
                      <a:r>
                        <a:rPr lang="ru-RU" sz="2000" kern="1200" dirty="0">
                          <a:solidFill>
                            <a:schemeClr val="dk1"/>
                          </a:solidFill>
                          <a:latin typeface="+mn-lt"/>
                          <a:ea typeface="+mn-ea"/>
                          <a:cs typeface="+mn-cs"/>
                        </a:rPr>
                        <a:t>необходимых документов для регистрации </a:t>
                      </a:r>
                      <a:r>
                        <a:rPr lang="ru-RU" sz="2000" kern="1200" dirty="0" smtClean="0">
                          <a:solidFill>
                            <a:schemeClr val="dk1"/>
                          </a:solidFill>
                          <a:latin typeface="+mn-lt"/>
                          <a:ea typeface="+mn-ea"/>
                          <a:cs typeface="+mn-cs"/>
                        </a:rPr>
                        <a:t>кандидата</a:t>
                      </a:r>
                      <a:endParaRPr lang="ru-RU" sz="2000" kern="1200" dirty="0">
                        <a:solidFill>
                          <a:schemeClr val="dk1"/>
                        </a:solidFill>
                        <a:latin typeface="+mn-lt"/>
                        <a:ea typeface="+mn-ea"/>
                        <a:cs typeface="+mn-cs"/>
                      </a:endParaRPr>
                    </a:p>
                  </a:txBody>
                  <a:tcPr marL="44450" marR="44450" marT="0" marB="0" anchor="ctr"/>
                </a:tc>
              </a:tr>
            </a:tbl>
          </a:graphicData>
        </a:graphic>
      </p:graphicFrame>
    </p:spTree>
    <p:extLst>
      <p:ext uri="{BB962C8B-B14F-4D97-AF65-F5344CB8AC3E}">
        <p14:creationId xmlns:p14="http://schemas.microsoft.com/office/powerpoint/2010/main" val="2945831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
            <a:ext cx="12192000" cy="553672"/>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rPr>
              <a:t>СРОКИ ВЫДВИЖЕНИЯ И РЕГИСТРАЦИИ КАНДИДАТОВ </a:t>
            </a:r>
            <a:br>
              <a:rPr lang="ru-RU" sz="2000" b="1" dirty="0" smtClean="0">
                <a:solidFill>
                  <a:schemeClr val="bg1"/>
                </a:solidFill>
                <a:effectLst>
                  <a:outerShdw blurRad="38100" dist="38100" dir="2700000" algn="tl">
                    <a:srgbClr val="000000">
                      <a:alpha val="43137"/>
                    </a:srgbClr>
                  </a:outerShdw>
                </a:effectLst>
              </a:rPr>
            </a:br>
            <a:r>
              <a:rPr lang="ru-RU"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ПО ОДНОМАНДАТНЫМ ИЗБИРАТЕЛЬНЫМ ОКРУГАМ</a:t>
            </a:r>
          </a:p>
        </p:txBody>
      </p:sp>
      <p:graphicFrame>
        <p:nvGraphicFramePr>
          <p:cNvPr id="2" name="Таблица 1"/>
          <p:cNvGraphicFramePr>
            <a:graphicFrameLocks noGrp="1"/>
          </p:cNvGraphicFramePr>
          <p:nvPr>
            <p:extLst>
              <p:ext uri="{D42A27DB-BD31-4B8C-83A1-F6EECF244321}">
                <p14:modId xmlns:p14="http://schemas.microsoft.com/office/powerpoint/2010/main" val="3790224464"/>
              </p:ext>
            </p:extLst>
          </p:nvPr>
        </p:nvGraphicFramePr>
        <p:xfrm>
          <a:off x="8389" y="553674"/>
          <a:ext cx="12191999" cy="6304325"/>
        </p:xfrm>
        <a:graphic>
          <a:graphicData uri="http://schemas.openxmlformats.org/drawingml/2006/table">
            <a:tbl>
              <a:tblPr firstRow="1" bandRow="1">
                <a:tableStyleId>{5C22544A-7EE6-4342-B048-85BDC9FD1C3A}</a:tableStyleId>
              </a:tblPr>
              <a:tblGrid>
                <a:gridCol w="6060993"/>
                <a:gridCol w="6131006"/>
              </a:tblGrid>
              <a:tr h="748384">
                <a:tc>
                  <a:txBody>
                    <a:bodyPr/>
                    <a:lstStyle/>
                    <a:p>
                      <a:pPr algn="ctr"/>
                      <a:r>
                        <a:rPr lang="ru-RU" sz="2200" dirty="0" smtClean="0"/>
                        <a:t>ИЗБИРАТЕЛЬНЫЕ ДЕЙСТВИЯ</a:t>
                      </a:r>
                      <a:endParaRPr lang="ru-RU" sz="2200" dirty="0"/>
                    </a:p>
                  </a:txBody>
                  <a:tcPr anchor="ctr"/>
                </a:tc>
                <a:tc>
                  <a:txBody>
                    <a:bodyPr/>
                    <a:lstStyle/>
                    <a:p>
                      <a:pPr algn="ctr"/>
                      <a:r>
                        <a:rPr lang="ru-RU" sz="2200" dirty="0" smtClean="0"/>
                        <a:t>СРОК ПРОВЕДЕНИЯ</a:t>
                      </a:r>
                      <a:endParaRPr lang="ru-RU" sz="2200" dirty="0"/>
                    </a:p>
                  </a:txBody>
                  <a:tcPr anchor="ctr"/>
                </a:tc>
              </a:tr>
              <a:tr h="1764048">
                <a:tc>
                  <a:txBody>
                    <a:bodyPr/>
                    <a:lstStyle/>
                    <a:p>
                      <a:pPr algn="just">
                        <a:lnSpc>
                          <a:spcPct val="100000"/>
                        </a:lnSpc>
                        <a:spcAft>
                          <a:spcPts val="0"/>
                        </a:spcAft>
                      </a:pPr>
                      <a:r>
                        <a:rPr lang="ru-RU" sz="2200" kern="1200" dirty="0">
                          <a:solidFill>
                            <a:schemeClr val="dk1"/>
                          </a:solidFill>
                          <a:latin typeface="+mn-lt"/>
                          <a:ea typeface="+mn-ea"/>
                          <a:cs typeface="+mn-cs"/>
                        </a:rPr>
                        <a:t>Выдача </a:t>
                      </a:r>
                      <a:r>
                        <a:rPr lang="ru-RU" sz="2200" kern="1200" dirty="0" smtClean="0">
                          <a:solidFill>
                            <a:schemeClr val="dk1"/>
                          </a:solidFill>
                          <a:latin typeface="+mn-lt"/>
                          <a:ea typeface="+mn-ea"/>
                          <a:cs typeface="+mn-cs"/>
                        </a:rPr>
                        <a:t>кандидату копии </a:t>
                      </a:r>
                      <a:r>
                        <a:rPr lang="ru-RU" sz="2200" kern="1200" dirty="0">
                          <a:solidFill>
                            <a:schemeClr val="dk1"/>
                          </a:solidFill>
                          <a:latin typeface="+mn-lt"/>
                          <a:ea typeface="+mn-ea"/>
                          <a:cs typeface="+mn-cs"/>
                        </a:rPr>
                        <a:t>решения об отказе в регистрации с изложением оснований </a:t>
                      </a:r>
                      <a:r>
                        <a:rPr lang="ru-RU" sz="2200" kern="1200" dirty="0" smtClean="0">
                          <a:solidFill>
                            <a:schemeClr val="dk1"/>
                          </a:solidFill>
                          <a:latin typeface="+mn-lt"/>
                          <a:ea typeface="+mn-ea"/>
                          <a:cs typeface="+mn-cs"/>
                        </a:rPr>
                        <a:t>отказа</a:t>
                      </a:r>
                      <a:endParaRPr lang="ru-RU" sz="2200" kern="1200" dirty="0">
                        <a:solidFill>
                          <a:schemeClr val="dk1"/>
                        </a:solidFill>
                        <a:latin typeface="+mn-lt"/>
                        <a:ea typeface="+mn-ea"/>
                        <a:cs typeface="+mn-cs"/>
                      </a:endParaRPr>
                    </a:p>
                  </a:txBody>
                  <a:tcPr marL="44450" marR="44450" marT="0" marB="0" anchor="ctr"/>
                </a:tc>
                <a:tc>
                  <a:txBody>
                    <a:bodyPr/>
                    <a:lstStyle/>
                    <a:p>
                      <a:pPr algn="ctr">
                        <a:lnSpc>
                          <a:spcPct val="100000"/>
                        </a:lnSpc>
                        <a:spcAft>
                          <a:spcPts val="0"/>
                        </a:spcAft>
                      </a:pPr>
                      <a:r>
                        <a:rPr lang="ru-RU" sz="2200" kern="1200" dirty="0">
                          <a:solidFill>
                            <a:schemeClr val="dk1"/>
                          </a:solidFill>
                          <a:latin typeface="+mn-lt"/>
                          <a:ea typeface="+mn-ea"/>
                          <a:cs typeface="+mn-cs"/>
                        </a:rPr>
                        <a:t>В течение </a:t>
                      </a:r>
                      <a:r>
                        <a:rPr lang="ru-RU" sz="2200" b="1" kern="1200" dirty="0">
                          <a:solidFill>
                            <a:schemeClr val="dk1"/>
                          </a:solidFill>
                          <a:latin typeface="+mn-lt"/>
                          <a:ea typeface="+mn-ea"/>
                          <a:cs typeface="+mn-cs"/>
                        </a:rPr>
                        <a:t>одних </a:t>
                      </a:r>
                      <a:r>
                        <a:rPr lang="ru-RU" sz="2200" b="1" kern="1200" dirty="0" smtClean="0">
                          <a:solidFill>
                            <a:schemeClr val="dk1"/>
                          </a:solidFill>
                          <a:latin typeface="+mn-lt"/>
                          <a:ea typeface="+mn-ea"/>
                          <a:cs typeface="+mn-cs"/>
                        </a:rPr>
                        <a:t>суток с </a:t>
                      </a:r>
                      <a:r>
                        <a:rPr lang="ru-RU" sz="2200" b="1" kern="1200" dirty="0">
                          <a:solidFill>
                            <a:schemeClr val="dk1"/>
                          </a:solidFill>
                          <a:latin typeface="+mn-lt"/>
                          <a:ea typeface="+mn-ea"/>
                          <a:cs typeface="+mn-cs"/>
                        </a:rPr>
                        <a:t>момента </a:t>
                      </a:r>
                      <a:endParaRPr lang="ru-RU" sz="2200" b="1" kern="1200" dirty="0" smtClean="0">
                        <a:solidFill>
                          <a:schemeClr val="dk1"/>
                        </a:solidFill>
                        <a:latin typeface="+mn-lt"/>
                        <a:ea typeface="+mn-ea"/>
                        <a:cs typeface="+mn-cs"/>
                      </a:endParaRPr>
                    </a:p>
                    <a:p>
                      <a:pPr algn="ctr">
                        <a:lnSpc>
                          <a:spcPct val="100000"/>
                        </a:lnSpc>
                        <a:spcAft>
                          <a:spcPts val="0"/>
                        </a:spcAft>
                      </a:pPr>
                      <a:r>
                        <a:rPr lang="ru-RU" sz="2200" b="1" kern="1200" dirty="0" smtClean="0">
                          <a:solidFill>
                            <a:schemeClr val="dk1"/>
                          </a:solidFill>
                          <a:latin typeface="+mn-lt"/>
                          <a:ea typeface="+mn-ea"/>
                          <a:cs typeface="+mn-cs"/>
                        </a:rPr>
                        <a:t>(времени, указанного в решении об отказе)</a:t>
                      </a:r>
                      <a:br>
                        <a:rPr lang="ru-RU" sz="2200" b="1" kern="1200" dirty="0" smtClean="0">
                          <a:solidFill>
                            <a:schemeClr val="dk1"/>
                          </a:solidFill>
                          <a:latin typeface="+mn-lt"/>
                          <a:ea typeface="+mn-ea"/>
                          <a:cs typeface="+mn-cs"/>
                        </a:rPr>
                      </a:br>
                      <a:r>
                        <a:rPr lang="ru-RU" sz="2200" kern="1200" dirty="0" smtClean="0">
                          <a:solidFill>
                            <a:schemeClr val="dk1"/>
                          </a:solidFill>
                          <a:latin typeface="+mn-lt"/>
                          <a:ea typeface="+mn-ea"/>
                          <a:cs typeface="+mn-cs"/>
                        </a:rPr>
                        <a:t>принятия </a:t>
                      </a:r>
                      <a:r>
                        <a:rPr lang="ru-RU" sz="2200" kern="1200" dirty="0">
                          <a:solidFill>
                            <a:schemeClr val="dk1"/>
                          </a:solidFill>
                          <a:latin typeface="+mn-lt"/>
                          <a:ea typeface="+mn-ea"/>
                          <a:cs typeface="+mn-cs"/>
                        </a:rPr>
                        <a:t>решения об </a:t>
                      </a:r>
                      <a:r>
                        <a:rPr lang="ru-RU" sz="2200" kern="1200" dirty="0" smtClean="0">
                          <a:solidFill>
                            <a:schemeClr val="dk1"/>
                          </a:solidFill>
                          <a:latin typeface="+mn-lt"/>
                          <a:ea typeface="+mn-ea"/>
                          <a:cs typeface="+mn-cs"/>
                        </a:rPr>
                        <a:t>отказе</a:t>
                      </a:r>
                      <a:endParaRPr lang="ru-RU" sz="2200" kern="1200" dirty="0">
                        <a:solidFill>
                          <a:schemeClr val="dk1"/>
                        </a:solidFill>
                        <a:latin typeface="+mn-lt"/>
                        <a:ea typeface="+mn-ea"/>
                        <a:cs typeface="+mn-cs"/>
                      </a:endParaRPr>
                    </a:p>
                  </a:txBody>
                  <a:tcPr marL="44450" marR="44450" marT="0" marB="0" anchor="ctr"/>
                </a:tc>
              </a:tr>
              <a:tr h="1764048">
                <a:tc>
                  <a:txBody>
                    <a:bodyPr/>
                    <a:lstStyle/>
                    <a:p>
                      <a:pPr marL="45720" algn="just">
                        <a:lnSpc>
                          <a:spcPct val="100000"/>
                        </a:lnSpc>
                        <a:spcAft>
                          <a:spcPts val="0"/>
                        </a:spcAft>
                      </a:pPr>
                      <a:r>
                        <a:rPr lang="ru-RU" sz="2200" kern="1200" dirty="0">
                          <a:solidFill>
                            <a:schemeClr val="dk1"/>
                          </a:solidFill>
                          <a:latin typeface="+mn-lt"/>
                          <a:ea typeface="+mn-ea"/>
                          <a:cs typeface="+mn-cs"/>
                        </a:rPr>
                        <a:t>Передача в СМИ данных </a:t>
                      </a:r>
                      <a:r>
                        <a:rPr lang="ru-RU" sz="2200" kern="1200" dirty="0" smtClean="0">
                          <a:solidFill>
                            <a:schemeClr val="dk1"/>
                          </a:solidFill>
                          <a:latin typeface="+mn-lt"/>
                          <a:ea typeface="+mn-ea"/>
                          <a:cs typeface="+mn-cs"/>
                        </a:rPr>
                        <a:t>кандидатах </a:t>
                      </a:r>
                      <a:r>
                        <a:rPr lang="ru-RU" sz="2200" kern="1200" dirty="0">
                          <a:solidFill>
                            <a:schemeClr val="dk1"/>
                          </a:solidFill>
                          <a:latin typeface="+mn-lt"/>
                          <a:ea typeface="+mn-ea"/>
                          <a:cs typeface="+mn-cs"/>
                        </a:rPr>
                        <a:t>и сведений о </a:t>
                      </a:r>
                      <a:r>
                        <a:rPr lang="ru-RU" sz="2200" kern="1200" dirty="0" smtClean="0">
                          <a:solidFill>
                            <a:schemeClr val="dk1"/>
                          </a:solidFill>
                          <a:latin typeface="+mn-lt"/>
                          <a:ea typeface="+mn-ea"/>
                          <a:cs typeface="+mn-cs"/>
                        </a:rPr>
                        <a:t>них, </a:t>
                      </a:r>
                      <a:r>
                        <a:rPr lang="ru-RU" sz="2200" kern="1200" dirty="0">
                          <a:solidFill>
                            <a:schemeClr val="dk1"/>
                          </a:solidFill>
                          <a:latin typeface="+mn-lt"/>
                          <a:ea typeface="+mn-ea"/>
                          <a:cs typeface="+mn-cs"/>
                        </a:rPr>
                        <a:t>зарегистрированных по одномандатным избирательным округам для опубликования</a:t>
                      </a:r>
                    </a:p>
                  </a:txBody>
                  <a:tcPr marL="44450" marR="44450" marT="0" marB="0" anchor="ctr"/>
                </a:tc>
                <a:tc>
                  <a:txBody>
                    <a:bodyPr/>
                    <a:lstStyle/>
                    <a:p>
                      <a:pPr marL="45085" algn="ctr">
                        <a:lnSpc>
                          <a:spcPct val="100000"/>
                        </a:lnSpc>
                        <a:spcAft>
                          <a:spcPts val="0"/>
                        </a:spcAft>
                      </a:pPr>
                      <a:r>
                        <a:rPr lang="ru-RU" sz="2200" kern="1200" dirty="0">
                          <a:solidFill>
                            <a:schemeClr val="dk1"/>
                          </a:solidFill>
                          <a:latin typeface="+mn-lt"/>
                          <a:ea typeface="+mn-ea"/>
                          <a:cs typeface="+mn-cs"/>
                        </a:rPr>
                        <a:t>В течение </a:t>
                      </a:r>
                      <a:r>
                        <a:rPr lang="ru-RU" sz="2200" b="1" kern="1200" dirty="0">
                          <a:solidFill>
                            <a:schemeClr val="dk1"/>
                          </a:solidFill>
                          <a:latin typeface="+mn-lt"/>
                          <a:ea typeface="+mn-ea"/>
                          <a:cs typeface="+mn-cs"/>
                        </a:rPr>
                        <a:t>48 часов </a:t>
                      </a:r>
                      <a:endParaRPr lang="ru-RU" sz="2200" b="1" kern="1200" dirty="0" smtClean="0">
                        <a:solidFill>
                          <a:schemeClr val="dk1"/>
                        </a:solidFill>
                        <a:latin typeface="+mn-lt"/>
                        <a:ea typeface="+mn-ea"/>
                        <a:cs typeface="+mn-cs"/>
                      </a:endParaRPr>
                    </a:p>
                    <a:p>
                      <a:pPr marL="45085" algn="ctr">
                        <a:lnSpc>
                          <a:spcPct val="100000"/>
                        </a:lnSpc>
                        <a:spcAft>
                          <a:spcPts val="0"/>
                        </a:spcAft>
                      </a:pPr>
                      <a:r>
                        <a:rPr lang="ru-RU" sz="2200" kern="1200" dirty="0" smtClean="0">
                          <a:solidFill>
                            <a:schemeClr val="dk1"/>
                          </a:solidFill>
                          <a:latin typeface="+mn-lt"/>
                          <a:ea typeface="+mn-ea"/>
                          <a:cs typeface="+mn-cs"/>
                        </a:rPr>
                        <a:t>после </a:t>
                      </a:r>
                      <a:r>
                        <a:rPr lang="ru-RU" sz="2200" kern="1200" dirty="0">
                          <a:solidFill>
                            <a:schemeClr val="dk1"/>
                          </a:solidFill>
                          <a:latin typeface="+mn-lt"/>
                          <a:ea typeface="+mn-ea"/>
                          <a:cs typeface="+mn-cs"/>
                        </a:rPr>
                        <a:t>регистрации</a:t>
                      </a:r>
                    </a:p>
                  </a:txBody>
                  <a:tcPr marL="44450" marR="44450" marT="0" marB="0" anchor="ctr"/>
                </a:tc>
              </a:tr>
              <a:tr h="2027845">
                <a:tc>
                  <a:txBody>
                    <a:bodyPr/>
                    <a:lstStyle/>
                    <a:p>
                      <a:pPr marL="45720" algn="just">
                        <a:lnSpc>
                          <a:spcPct val="100000"/>
                        </a:lnSpc>
                        <a:spcAft>
                          <a:spcPts val="0"/>
                        </a:spcAft>
                      </a:pPr>
                      <a:r>
                        <a:rPr lang="ru-RU" sz="2200" kern="1200" dirty="0">
                          <a:solidFill>
                            <a:schemeClr val="dk1"/>
                          </a:solidFill>
                          <a:latin typeface="+mn-lt"/>
                          <a:ea typeface="+mn-ea"/>
                          <a:cs typeface="+mn-cs"/>
                        </a:rPr>
                        <a:t>Размещение на стендах в помещениях избирательных комиссий информации о зарегистрированных </a:t>
                      </a:r>
                      <a:r>
                        <a:rPr lang="ru-RU" sz="2200" kern="1200" dirty="0" smtClean="0">
                          <a:solidFill>
                            <a:schemeClr val="dk1"/>
                          </a:solidFill>
                          <a:latin typeface="+mn-lt"/>
                          <a:ea typeface="+mn-ea"/>
                          <a:cs typeface="+mn-cs"/>
                        </a:rPr>
                        <a:t>кандидатах</a:t>
                      </a:r>
                      <a:endParaRPr lang="ru-RU" sz="2200" kern="1200" dirty="0">
                        <a:solidFill>
                          <a:schemeClr val="dk1"/>
                        </a:solidFill>
                        <a:latin typeface="+mn-lt"/>
                        <a:ea typeface="+mn-ea"/>
                        <a:cs typeface="+mn-cs"/>
                      </a:endParaRPr>
                    </a:p>
                  </a:txBody>
                  <a:tcPr marL="44450" marR="44450" marT="0" marB="0" anchor="ctr"/>
                </a:tc>
                <a:tc>
                  <a:txBody>
                    <a:bodyPr/>
                    <a:lstStyle/>
                    <a:p>
                      <a:pPr algn="ctr">
                        <a:lnSpc>
                          <a:spcPct val="100000"/>
                        </a:lnSpc>
                        <a:spcAft>
                          <a:spcPts val="0"/>
                        </a:spcAft>
                      </a:pPr>
                      <a:r>
                        <a:rPr lang="ru-RU" sz="2200" kern="1200" dirty="0">
                          <a:solidFill>
                            <a:schemeClr val="dk1"/>
                          </a:solidFill>
                          <a:latin typeface="+mn-lt"/>
                          <a:ea typeface="+mn-ea"/>
                          <a:cs typeface="+mn-cs"/>
                        </a:rPr>
                        <a:t>Не позднее чем за 15 дней </a:t>
                      </a:r>
                      <a:r>
                        <a:rPr lang="ru-RU" sz="2200" kern="1200" dirty="0" smtClean="0">
                          <a:solidFill>
                            <a:schemeClr val="dk1"/>
                          </a:solidFill>
                          <a:latin typeface="+mn-lt"/>
                          <a:ea typeface="+mn-ea"/>
                          <a:cs typeface="+mn-cs"/>
                        </a:rPr>
                        <a:t>до </a:t>
                      </a:r>
                      <a:r>
                        <a:rPr lang="ru-RU" sz="2200" kern="1200" dirty="0">
                          <a:solidFill>
                            <a:schemeClr val="dk1"/>
                          </a:solidFill>
                          <a:latin typeface="+mn-lt"/>
                          <a:ea typeface="+mn-ea"/>
                          <a:cs typeface="+mn-cs"/>
                        </a:rPr>
                        <a:t>дня голосования</a:t>
                      </a:r>
                    </a:p>
                    <a:p>
                      <a:pPr algn="ctr">
                        <a:lnSpc>
                          <a:spcPct val="100000"/>
                        </a:lnSpc>
                        <a:spcAft>
                          <a:spcPts val="0"/>
                        </a:spcAft>
                      </a:pPr>
                      <a:r>
                        <a:rPr lang="ru-RU" sz="2000" b="1" i="1" kern="1200" dirty="0">
                          <a:solidFill>
                            <a:schemeClr val="dk1"/>
                          </a:solidFill>
                          <a:latin typeface="+mn-lt"/>
                          <a:ea typeface="+mn-ea"/>
                          <a:cs typeface="+mn-cs"/>
                        </a:rPr>
                        <a:t>Не позднее </a:t>
                      </a:r>
                      <a:r>
                        <a:rPr lang="ru-RU" sz="2000" b="1" i="1" kern="1200" dirty="0" smtClean="0">
                          <a:solidFill>
                            <a:schemeClr val="dk1"/>
                          </a:solidFill>
                          <a:latin typeface="+mn-lt"/>
                          <a:ea typeface="+mn-ea"/>
                          <a:cs typeface="+mn-cs"/>
                        </a:rPr>
                        <a:t>3 </a:t>
                      </a:r>
                      <a:r>
                        <a:rPr lang="ru-RU" sz="2000" b="1" i="1" kern="1200" dirty="0">
                          <a:solidFill>
                            <a:schemeClr val="dk1"/>
                          </a:solidFill>
                          <a:latin typeface="+mn-lt"/>
                          <a:ea typeface="+mn-ea"/>
                          <a:cs typeface="+mn-cs"/>
                        </a:rPr>
                        <a:t>сентября </a:t>
                      </a:r>
                      <a:r>
                        <a:rPr lang="ru-RU" sz="2000" b="1" i="1" kern="1200" dirty="0" smtClean="0">
                          <a:solidFill>
                            <a:schemeClr val="dk1"/>
                          </a:solidFill>
                          <a:latin typeface="+mn-lt"/>
                          <a:ea typeface="+mn-ea"/>
                          <a:cs typeface="+mn-cs"/>
                        </a:rPr>
                        <a:t>2021 </a:t>
                      </a:r>
                      <a:r>
                        <a:rPr lang="ru-RU" sz="2000" b="1" i="1" kern="1200" dirty="0">
                          <a:solidFill>
                            <a:schemeClr val="dk1"/>
                          </a:solidFill>
                          <a:latin typeface="+mn-lt"/>
                          <a:ea typeface="+mn-ea"/>
                          <a:cs typeface="+mn-cs"/>
                        </a:rPr>
                        <a:t>года</a:t>
                      </a:r>
                    </a:p>
                  </a:txBody>
                  <a:tcPr marL="44450" marR="44450" marT="0" marB="0" anchor="ctr"/>
                </a:tc>
              </a:tr>
            </a:tbl>
          </a:graphicData>
        </a:graphic>
      </p:graphicFrame>
    </p:spTree>
    <p:extLst>
      <p:ext uri="{BB962C8B-B14F-4D97-AF65-F5344CB8AC3E}">
        <p14:creationId xmlns:p14="http://schemas.microsoft.com/office/powerpoint/2010/main" val="1354186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
            <a:ext cx="12192000" cy="788564"/>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400" b="1" dirty="0" smtClean="0">
                <a:solidFill>
                  <a:schemeClr val="bg1"/>
                </a:solidFill>
                <a:effectLst>
                  <a:outerShdw blurRad="38100" dist="38100" dir="2700000" algn="tl">
                    <a:srgbClr val="000000">
                      <a:alpha val="43137"/>
                    </a:srgbClr>
                  </a:outerShdw>
                </a:effectLst>
              </a:rPr>
              <a:t>УСЛОВИЯ ВЫДВИЖЕНИЯ КАНДИДАТОВ </a:t>
            </a:r>
            <a:br>
              <a:rPr lang="ru-RU" sz="2400" b="1" dirty="0" smtClean="0">
                <a:solidFill>
                  <a:schemeClr val="bg1"/>
                </a:solidFill>
                <a:effectLst>
                  <a:outerShdw blurRad="38100" dist="38100" dir="2700000" algn="tl">
                    <a:srgbClr val="000000">
                      <a:alpha val="43137"/>
                    </a:srgbClr>
                  </a:outerShdw>
                </a:effectLst>
              </a:rPr>
            </a:br>
            <a:r>
              <a:rPr lang="ru-RU" sz="2400" b="1" dirty="0" smtClean="0">
                <a:solidFill>
                  <a:schemeClr val="bg1"/>
                </a:solidFill>
                <a:effectLst>
                  <a:outerShdw blurRad="38100" dist="38100" dir="2700000" algn="tl">
                    <a:srgbClr val="000000">
                      <a:alpha val="43137"/>
                    </a:srgbClr>
                  </a:outerShdw>
                </a:effectLst>
                <a:latin typeface="Arial Black" panose="020B0A04020102020204" pitchFamily="34" charset="0"/>
              </a:rPr>
              <a:t>ПО ОДНОМАНДАТНЫМ ИЗБИРАТЕЛЬНЫМ ОКРУГАМ</a:t>
            </a:r>
          </a:p>
        </p:txBody>
      </p:sp>
      <p:sp>
        <p:nvSpPr>
          <p:cNvPr id="2" name="Прямоугольник 1"/>
          <p:cNvSpPr/>
          <p:nvPr/>
        </p:nvSpPr>
        <p:spPr>
          <a:xfrm>
            <a:off x="-1" y="788565"/>
            <a:ext cx="12191999" cy="6069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Wingdings" panose="05000000000000000000" pitchFamily="2" charset="2"/>
              <a:buChar char="§"/>
            </a:pPr>
            <a:r>
              <a:rPr lang="ru-RU" dirty="0" smtClean="0">
                <a:solidFill>
                  <a:srgbClr val="002060"/>
                </a:solidFill>
              </a:rPr>
              <a:t>Выдвижение кандидатов по одномандатным избирательным округам может производиться </a:t>
            </a:r>
            <a:r>
              <a:rPr lang="ru-RU" b="1" dirty="0" smtClean="0">
                <a:solidFill>
                  <a:srgbClr val="002060"/>
                </a:solidFill>
              </a:rPr>
              <a:t>в порядке самовыдвижения и избирательным объединением</a:t>
            </a:r>
            <a:r>
              <a:rPr lang="ru-RU" dirty="0" smtClean="0">
                <a:solidFill>
                  <a:srgbClr val="002060"/>
                </a:solidFill>
              </a:rPr>
              <a:t>;</a:t>
            </a:r>
          </a:p>
          <a:p>
            <a:pPr marL="285750" indent="-285750" algn="just">
              <a:spcAft>
                <a:spcPts val="600"/>
              </a:spcAft>
              <a:buFont typeface="Wingdings" panose="05000000000000000000" pitchFamily="2" charset="2"/>
              <a:buChar char="§"/>
            </a:pPr>
            <a:r>
              <a:rPr lang="ru-RU" dirty="0">
                <a:solidFill>
                  <a:srgbClr val="002060"/>
                </a:solidFill>
              </a:rPr>
              <a:t>Депутатом представительного органа муниципального образования может быть избран гражданин Российской Федерации, достигший на день голосования возраста </a:t>
            </a:r>
            <a:r>
              <a:rPr lang="ru-RU" b="1" dirty="0">
                <a:solidFill>
                  <a:srgbClr val="002060"/>
                </a:solidFill>
              </a:rPr>
              <a:t>18 лет</a:t>
            </a:r>
            <a:r>
              <a:rPr lang="ru-RU" dirty="0">
                <a:solidFill>
                  <a:srgbClr val="002060"/>
                </a:solidFill>
              </a:rPr>
              <a:t>;</a:t>
            </a:r>
            <a:endParaRPr lang="ru-RU" dirty="0" smtClean="0">
              <a:solidFill>
                <a:srgbClr val="002060"/>
              </a:solidFill>
            </a:endParaRPr>
          </a:p>
          <a:p>
            <a:pPr marL="285750" indent="-285750" algn="just">
              <a:spcAft>
                <a:spcPts val="600"/>
              </a:spcAft>
              <a:buFont typeface="Wingdings" panose="05000000000000000000" pitchFamily="2" charset="2"/>
              <a:buChar char="§"/>
            </a:pPr>
            <a:r>
              <a:rPr lang="ru-RU" b="1" dirty="0" smtClean="0">
                <a:solidFill>
                  <a:srgbClr val="002060"/>
                </a:solidFill>
              </a:rPr>
              <a:t>Ограничения пассивного избирательного права </a:t>
            </a:r>
            <a:r>
              <a:rPr lang="ru-RU" dirty="0" smtClean="0">
                <a:solidFill>
                  <a:srgbClr val="002060"/>
                </a:solidFill>
              </a:rPr>
              <a:t>определены статьями 3, 3.1-3.5 Федерального закона №67-ФЗ;</a:t>
            </a:r>
          </a:p>
          <a:p>
            <a:pPr marL="285750" indent="-285750" algn="just">
              <a:spcAft>
                <a:spcPts val="600"/>
              </a:spcAft>
              <a:buFont typeface="Wingdings" panose="05000000000000000000" pitchFamily="2" charset="2"/>
              <a:buChar char="§"/>
            </a:pPr>
            <a:r>
              <a:rPr lang="ru-RU" dirty="0">
                <a:solidFill>
                  <a:srgbClr val="002060"/>
                </a:solidFill>
              </a:rPr>
              <a:t>Кандидат может быть выдвинут только </a:t>
            </a:r>
            <a:r>
              <a:rPr lang="ru-RU" b="1" dirty="0">
                <a:solidFill>
                  <a:srgbClr val="002060"/>
                </a:solidFill>
              </a:rPr>
              <a:t>по одному одномандатному избирательному округу (ОИО)</a:t>
            </a:r>
            <a:r>
              <a:rPr lang="ru-RU" dirty="0">
                <a:solidFill>
                  <a:srgbClr val="002060"/>
                </a:solidFill>
              </a:rPr>
              <a:t>;</a:t>
            </a:r>
          </a:p>
          <a:p>
            <a:pPr marL="285750" indent="-285750" algn="just">
              <a:spcAft>
                <a:spcPts val="600"/>
              </a:spcAft>
              <a:buFont typeface="Wingdings" panose="05000000000000000000" pitchFamily="2" charset="2"/>
              <a:buChar char="§"/>
            </a:pPr>
            <a:r>
              <a:rPr lang="ru-RU" dirty="0">
                <a:solidFill>
                  <a:srgbClr val="002060"/>
                </a:solidFill>
              </a:rPr>
              <a:t>Допускается выдвижение кандидата </a:t>
            </a:r>
            <a:r>
              <a:rPr lang="ru-RU" b="1" dirty="0">
                <a:solidFill>
                  <a:srgbClr val="002060"/>
                </a:solidFill>
              </a:rPr>
              <a:t>одним избирательным </a:t>
            </a:r>
            <a:r>
              <a:rPr lang="ru-RU" b="1" dirty="0" smtClean="0">
                <a:solidFill>
                  <a:srgbClr val="002060"/>
                </a:solidFill>
              </a:rPr>
              <a:t>объединением по </a:t>
            </a:r>
            <a:r>
              <a:rPr lang="ru-RU" b="1" dirty="0">
                <a:solidFill>
                  <a:srgbClr val="002060"/>
                </a:solidFill>
              </a:rPr>
              <a:t>одному одномандатному избирательному округу и в составе </a:t>
            </a:r>
            <a:r>
              <a:rPr lang="ru-RU" b="1" dirty="0" smtClean="0">
                <a:solidFill>
                  <a:srgbClr val="002060"/>
                </a:solidFill>
              </a:rPr>
              <a:t>муниципального списка кандидатов</a:t>
            </a:r>
            <a:r>
              <a:rPr lang="ru-RU" dirty="0" smtClean="0">
                <a:solidFill>
                  <a:srgbClr val="002060"/>
                </a:solidFill>
              </a:rPr>
              <a:t>;</a:t>
            </a:r>
            <a:endParaRPr lang="ru-RU" dirty="0">
              <a:solidFill>
                <a:srgbClr val="002060"/>
              </a:solidFill>
            </a:endParaRPr>
          </a:p>
          <a:p>
            <a:pPr marL="285750" indent="-285750" algn="just">
              <a:spcAft>
                <a:spcPts val="600"/>
              </a:spcAft>
              <a:buFont typeface="Wingdings" panose="05000000000000000000" pitchFamily="2" charset="2"/>
              <a:buChar char="§"/>
            </a:pPr>
            <a:r>
              <a:rPr lang="ru-RU" dirty="0">
                <a:solidFill>
                  <a:srgbClr val="002060"/>
                </a:solidFill>
              </a:rPr>
              <a:t>Избирательная комиссия должна обеспечить </a:t>
            </a:r>
            <a:r>
              <a:rPr lang="ru-RU" b="1" dirty="0">
                <a:solidFill>
                  <a:srgbClr val="002060"/>
                </a:solidFill>
              </a:rPr>
              <a:t>равные права для всех кандидатов</a:t>
            </a:r>
            <a:r>
              <a:rPr lang="ru-RU" dirty="0">
                <a:solidFill>
                  <a:srgbClr val="002060"/>
                </a:solidFill>
              </a:rPr>
              <a:t>;</a:t>
            </a:r>
          </a:p>
          <a:p>
            <a:pPr marL="285750" indent="-285750" algn="just">
              <a:spcAft>
                <a:spcPts val="600"/>
              </a:spcAft>
              <a:buFont typeface="Wingdings" panose="05000000000000000000" pitchFamily="2" charset="2"/>
              <a:buChar char="§"/>
            </a:pPr>
            <a:r>
              <a:rPr lang="ru-RU" dirty="0" smtClean="0">
                <a:solidFill>
                  <a:srgbClr val="002060"/>
                </a:solidFill>
              </a:rPr>
              <a:t>От имени кандидатов имеют право выступать исключительно их </a:t>
            </a:r>
            <a:r>
              <a:rPr lang="ru-RU" b="1" dirty="0" smtClean="0">
                <a:solidFill>
                  <a:srgbClr val="002060"/>
                </a:solidFill>
              </a:rPr>
              <a:t>уполномоченные представители по финансовым вопросам и доверенные лица;</a:t>
            </a:r>
          </a:p>
          <a:p>
            <a:pPr marL="285750" indent="-285750" algn="just">
              <a:spcAft>
                <a:spcPts val="600"/>
              </a:spcAft>
              <a:buFont typeface="Wingdings" panose="05000000000000000000" pitchFamily="2" charset="2"/>
              <a:buChar char="§"/>
            </a:pPr>
            <a:r>
              <a:rPr lang="ru-RU" dirty="0">
                <a:solidFill>
                  <a:srgbClr val="002060"/>
                </a:solidFill>
              </a:rPr>
              <a:t>Создание кандидатом избирательного фонда </a:t>
            </a:r>
            <a:r>
              <a:rPr lang="ru-RU" b="1" dirty="0">
                <a:solidFill>
                  <a:srgbClr val="002060"/>
                </a:solidFill>
              </a:rPr>
              <a:t>необязательно </a:t>
            </a:r>
            <a:r>
              <a:rPr lang="ru-RU" dirty="0">
                <a:solidFill>
                  <a:srgbClr val="002060"/>
                </a:solidFill>
              </a:rPr>
              <a:t>при условии, что число избирателей в избирательном округе </a:t>
            </a:r>
            <a:r>
              <a:rPr lang="ru-RU" b="1" dirty="0">
                <a:solidFill>
                  <a:srgbClr val="002060"/>
                </a:solidFill>
              </a:rPr>
              <a:t>не превышает пяти тысяч и финансирование кандидатом своей избирательной кампании не </a:t>
            </a:r>
            <a:r>
              <a:rPr lang="ru-RU" b="1" dirty="0" smtClean="0">
                <a:solidFill>
                  <a:srgbClr val="002060"/>
                </a:solidFill>
              </a:rPr>
              <a:t>производится;</a:t>
            </a:r>
          </a:p>
          <a:p>
            <a:pPr marL="285750" indent="-285750" algn="just">
              <a:spcAft>
                <a:spcPts val="600"/>
              </a:spcAft>
              <a:buFont typeface="Wingdings" panose="05000000000000000000" pitchFamily="2" charset="2"/>
              <a:buChar char="§"/>
            </a:pPr>
            <a:r>
              <a:rPr lang="ru-RU" dirty="0" smtClean="0">
                <a:solidFill>
                  <a:srgbClr val="002060"/>
                </a:solidFill>
              </a:rPr>
              <a:t>Избирательные объединения</a:t>
            </a:r>
            <a:r>
              <a:rPr lang="ru-RU" dirty="0">
                <a:solidFill>
                  <a:srgbClr val="002060"/>
                </a:solidFill>
              </a:rPr>
              <a:t>, выдвинувшие кандидатов только по одномандатным избирательным округам </a:t>
            </a:r>
            <a:r>
              <a:rPr lang="ru-RU" b="1" dirty="0">
                <a:solidFill>
                  <a:srgbClr val="002060"/>
                </a:solidFill>
              </a:rPr>
              <a:t>собственные избирательные фонды не </a:t>
            </a:r>
            <a:r>
              <a:rPr lang="ru-RU" b="1" dirty="0" smtClean="0">
                <a:solidFill>
                  <a:srgbClr val="002060"/>
                </a:solidFill>
              </a:rPr>
              <a:t>создают;</a:t>
            </a:r>
          </a:p>
          <a:p>
            <a:pPr marL="285750" indent="-285750" algn="just">
              <a:buFont typeface="Wingdings" panose="05000000000000000000" pitchFamily="2" charset="2"/>
              <a:buChar char="§"/>
            </a:pPr>
            <a:r>
              <a:rPr lang="ru-RU" dirty="0">
                <a:solidFill>
                  <a:srgbClr val="002060"/>
                </a:solidFill>
              </a:rPr>
              <a:t>В случае отказа в регистрации кандидата </a:t>
            </a:r>
            <a:r>
              <a:rPr lang="ru-RU" dirty="0" smtClean="0">
                <a:solidFill>
                  <a:srgbClr val="002060"/>
                </a:solidFill>
              </a:rPr>
              <a:t>(отзыва документов о выдвижении) </a:t>
            </a:r>
            <a:r>
              <a:rPr lang="ru-RU" b="1" dirty="0" smtClean="0">
                <a:solidFill>
                  <a:srgbClr val="002060"/>
                </a:solidFill>
              </a:rPr>
              <a:t>повторное </a:t>
            </a:r>
            <a:r>
              <a:rPr lang="ru-RU" b="1" dirty="0">
                <a:solidFill>
                  <a:srgbClr val="002060"/>
                </a:solidFill>
              </a:rPr>
              <a:t>его выдвижение </a:t>
            </a:r>
            <a:r>
              <a:rPr lang="ru-RU" dirty="0">
                <a:solidFill>
                  <a:srgbClr val="002060"/>
                </a:solidFill>
              </a:rPr>
              <a:t>возможно при соблюдении порядка и сроков, установленных </a:t>
            </a:r>
            <a:r>
              <a:rPr lang="ru-RU" dirty="0" smtClean="0">
                <a:solidFill>
                  <a:srgbClr val="002060"/>
                </a:solidFill>
              </a:rPr>
              <a:t>Законом. При этом кандидат представляет новый полный комплект документов о выдвижении. Документы, ранее представленные в ОИК кандидатом при выдвижении, возврату не подлежат.</a:t>
            </a:r>
            <a:endParaRPr lang="ru-RU" dirty="0">
              <a:solidFill>
                <a:srgbClr val="002060"/>
              </a:solidFill>
            </a:endParaRPr>
          </a:p>
        </p:txBody>
      </p:sp>
    </p:spTree>
    <p:extLst>
      <p:ext uri="{BB962C8B-B14F-4D97-AF65-F5344CB8AC3E}">
        <p14:creationId xmlns:p14="http://schemas.microsoft.com/office/powerpoint/2010/main" val="1795352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
            <a:ext cx="12192000" cy="77992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rPr>
              <a:t>СРОКИ ВЫДВИЖЕНИЯ И РЕГИСТРАЦИИ МУНИЦИПАЛЬНОГО СПИСКА КАНДИДАТОВ</a:t>
            </a:r>
          </a:p>
          <a:p>
            <a:pPr algn="ctr"/>
            <a:r>
              <a:rPr lang="ru-RU" sz="2000" b="1" dirty="0">
                <a:solidFill>
                  <a:schemeClr val="bg1"/>
                </a:solidFill>
                <a:effectLst>
                  <a:outerShdw blurRad="38100" dist="38100" dir="2700000" algn="tl">
                    <a:srgbClr val="000000">
                      <a:alpha val="43137"/>
                    </a:srgbClr>
                  </a:outerShdw>
                </a:effectLst>
                <a:latin typeface="Arial Black" panose="020B0A04020102020204" pitchFamily="34" charset="0"/>
              </a:rPr>
              <a:t>ПО </a:t>
            </a:r>
            <a:r>
              <a:rPr lang="ru-RU"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МУНИЦИПАЛЬНОМУ ИЗБИРАТЕЛЬНОМУ ОКРУГУ</a:t>
            </a:r>
            <a:endParaRPr lang="ru-RU" sz="2000" b="1" dirty="0" smtClean="0">
              <a:solidFill>
                <a:schemeClr val="bg1"/>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82338576"/>
              </p:ext>
            </p:extLst>
          </p:nvPr>
        </p:nvGraphicFramePr>
        <p:xfrm>
          <a:off x="1" y="779930"/>
          <a:ext cx="12191999" cy="6078071"/>
        </p:xfrm>
        <a:graphic>
          <a:graphicData uri="http://schemas.openxmlformats.org/drawingml/2006/table">
            <a:tbl>
              <a:tblPr firstRow="1" bandRow="1">
                <a:tableStyleId>{93296810-A885-4BE3-A3E7-6D5BEEA58F35}</a:tableStyleId>
              </a:tblPr>
              <a:tblGrid>
                <a:gridCol w="6060993"/>
                <a:gridCol w="6131006"/>
              </a:tblGrid>
              <a:tr h="376837">
                <a:tc>
                  <a:txBody>
                    <a:bodyPr/>
                    <a:lstStyle/>
                    <a:p>
                      <a:pPr algn="ctr"/>
                      <a:r>
                        <a:rPr lang="ru-RU" sz="1800" dirty="0" smtClean="0"/>
                        <a:t>ИЗБИРАТЕЛЬНЫЕ ДЕЙСТВИЯ</a:t>
                      </a:r>
                      <a:endParaRPr lang="ru-RU" sz="1800" dirty="0"/>
                    </a:p>
                  </a:txBody>
                  <a:tcPr/>
                </a:tc>
                <a:tc>
                  <a:txBody>
                    <a:bodyPr/>
                    <a:lstStyle/>
                    <a:p>
                      <a:pPr algn="ctr"/>
                      <a:r>
                        <a:rPr lang="ru-RU" sz="1800" dirty="0" smtClean="0"/>
                        <a:t>СРОК ПРОВЕДЕНИЯ</a:t>
                      </a:r>
                      <a:endParaRPr lang="ru-RU" sz="1800" dirty="0"/>
                    </a:p>
                  </a:txBody>
                  <a:tcPr/>
                </a:tc>
              </a:tr>
              <a:tr h="565255">
                <a:tc>
                  <a:txBody>
                    <a:bodyPr/>
                    <a:lstStyle/>
                    <a:p>
                      <a:pPr algn="just">
                        <a:lnSpc>
                          <a:spcPct val="100000"/>
                        </a:lnSpc>
                        <a:spcAft>
                          <a:spcPts val="0"/>
                        </a:spcAft>
                      </a:pPr>
                      <a:r>
                        <a:rPr lang="ru-RU" sz="1800" dirty="0" smtClean="0">
                          <a:solidFill>
                            <a:schemeClr val="tx1"/>
                          </a:solidFill>
                        </a:rPr>
                        <a:t>Выдвижение муниципального списка кандидатов</a:t>
                      </a:r>
                      <a:endParaRPr lang="ru-RU" sz="1800" dirty="0">
                        <a:solidFill>
                          <a:schemeClr val="tx1"/>
                        </a:solidFill>
                        <a:latin typeface="+mn-lt"/>
                      </a:endParaRPr>
                    </a:p>
                  </a:txBody>
                  <a:tcPr marL="44450" marR="44450" marT="0" marB="0" anchor="ctr"/>
                </a:tc>
                <a:tc>
                  <a:txBody>
                    <a:bodyPr/>
                    <a:lstStyle/>
                    <a:p>
                      <a:pPr algn="ctr">
                        <a:lnSpc>
                          <a:spcPct val="100000"/>
                        </a:lnSpc>
                        <a:spcAft>
                          <a:spcPts val="0"/>
                        </a:spcAft>
                      </a:pPr>
                      <a:r>
                        <a:rPr lang="ru-RU" sz="1800" dirty="0" smtClean="0">
                          <a:solidFill>
                            <a:schemeClr val="tx1"/>
                          </a:solidFill>
                          <a:effectLst/>
                        </a:rPr>
                        <a:t>Не ранее чем через 10 дней со дня официального опубликования решения о назначении выборов</a:t>
                      </a:r>
                      <a:endParaRPr lang="ru-RU" sz="1800" b="0" i="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nchor="ctr"/>
                </a:tc>
              </a:tr>
              <a:tr h="1130510">
                <a:tc>
                  <a:txBody>
                    <a:bodyPr/>
                    <a:lstStyle/>
                    <a:p>
                      <a:pPr algn="just">
                        <a:lnSpc>
                          <a:spcPct val="100000"/>
                        </a:lnSpc>
                        <a:spcAft>
                          <a:spcPts val="0"/>
                        </a:spcAft>
                      </a:pPr>
                      <a:r>
                        <a:rPr lang="ru-RU" sz="1800" dirty="0" smtClean="0">
                          <a:solidFill>
                            <a:schemeClr val="tx1"/>
                          </a:solidFill>
                        </a:rPr>
                        <a:t>Представление документов для регистрации уполномоченного представителя избирательного объединения, выдвинувшего кандидатов в составе муниципального списка кандидатов</a:t>
                      </a:r>
                      <a:endParaRPr lang="ru-RU" sz="1800" dirty="0">
                        <a:solidFill>
                          <a:schemeClr val="tx1"/>
                        </a:solidFill>
                        <a:latin typeface="+mn-lt"/>
                      </a:endParaRPr>
                    </a:p>
                  </a:txBody>
                  <a:tcPr marL="44450" marR="44450" marT="0" marB="0" anchor="ctr"/>
                </a:tc>
                <a:tc>
                  <a:txBody>
                    <a:bodyPr/>
                    <a:lstStyle/>
                    <a:p>
                      <a:pPr algn="ctr">
                        <a:lnSpc>
                          <a:spcPct val="100000"/>
                        </a:lnSpc>
                        <a:spcAft>
                          <a:spcPts val="0"/>
                        </a:spcAft>
                      </a:pPr>
                      <a:r>
                        <a:rPr lang="ru-RU" sz="1800" dirty="0" smtClean="0">
                          <a:solidFill>
                            <a:schemeClr val="tx1"/>
                          </a:solidFill>
                          <a:effectLst/>
                        </a:rPr>
                        <a:t>Одновременно </a:t>
                      </a:r>
                    </a:p>
                    <a:p>
                      <a:pPr algn="ctr">
                        <a:lnSpc>
                          <a:spcPct val="100000"/>
                        </a:lnSpc>
                        <a:spcAft>
                          <a:spcPts val="0"/>
                        </a:spcAft>
                      </a:pPr>
                      <a:r>
                        <a:rPr lang="ru-RU" sz="1800" dirty="0" smtClean="0">
                          <a:solidFill>
                            <a:schemeClr val="tx1"/>
                          </a:solidFill>
                          <a:effectLst/>
                        </a:rPr>
                        <a:t>с представлением муниципального списка кандидатов</a:t>
                      </a:r>
                      <a:endParaRPr lang="ru-RU" sz="1800" b="0" i="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nchor="ctr"/>
                </a:tc>
              </a:tr>
              <a:tr h="1413137">
                <a:tc>
                  <a:txBody>
                    <a:bodyPr/>
                    <a:lstStyle/>
                    <a:p>
                      <a:pPr algn="just">
                        <a:lnSpc>
                          <a:spcPct val="100000"/>
                        </a:lnSpc>
                        <a:spcAft>
                          <a:spcPts val="0"/>
                        </a:spcAft>
                      </a:pPr>
                      <a:r>
                        <a:rPr lang="ru-RU" sz="1800" dirty="0" smtClean="0">
                          <a:solidFill>
                            <a:schemeClr val="tx1"/>
                          </a:solidFill>
                        </a:rPr>
                        <a:t>Регистрация уполномоченного представителя избирательного объединения, выдвинувшего муниципальный список кандидатов</a:t>
                      </a:r>
                      <a:endParaRPr lang="ru-RU" sz="1800" dirty="0">
                        <a:solidFill>
                          <a:schemeClr val="tx1"/>
                        </a:solidFill>
                        <a:latin typeface="+mn-lt"/>
                      </a:endParaRPr>
                    </a:p>
                  </a:txBody>
                  <a:tcPr marL="44450" marR="44450" marT="0" marB="0" anchor="ctr"/>
                </a:tc>
                <a:tc>
                  <a:txBody>
                    <a:bodyPr/>
                    <a:lstStyle/>
                    <a:p>
                      <a:pPr algn="ctr">
                        <a:lnSpc>
                          <a:spcPct val="100000"/>
                        </a:lnSpc>
                        <a:spcAft>
                          <a:spcPts val="0"/>
                        </a:spcAft>
                      </a:pPr>
                      <a:r>
                        <a:rPr lang="ru-RU" sz="1800" dirty="0" smtClean="0">
                          <a:solidFill>
                            <a:schemeClr val="tx1"/>
                          </a:solidFill>
                          <a:effectLst/>
                        </a:rPr>
                        <a:t>В течение двух суток </a:t>
                      </a:r>
                    </a:p>
                    <a:p>
                      <a:pPr algn="ctr">
                        <a:lnSpc>
                          <a:spcPct val="100000"/>
                        </a:lnSpc>
                        <a:spcAft>
                          <a:spcPts val="0"/>
                        </a:spcAft>
                      </a:pPr>
                      <a:r>
                        <a:rPr lang="ru-RU" sz="1800" dirty="0" smtClean="0">
                          <a:solidFill>
                            <a:schemeClr val="tx1"/>
                          </a:solidFill>
                          <a:effectLst/>
                        </a:rPr>
                        <a:t>с момента представления письменного заявления о согласии быть уполномоченным представителем избирательного объединения и решения избирательного объединения о назначении уполномоченного представителя</a:t>
                      </a:r>
                      <a:endParaRPr lang="ru-RU" sz="1800" b="0" i="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nchor="ctr"/>
                </a:tc>
              </a:tr>
              <a:tr h="1413137">
                <a:tc>
                  <a:txBody>
                    <a:bodyPr/>
                    <a:lstStyle/>
                    <a:p>
                      <a:pPr algn="just">
                        <a:lnSpc>
                          <a:spcPct val="100000"/>
                        </a:lnSpc>
                        <a:spcAft>
                          <a:spcPts val="0"/>
                        </a:spcAft>
                      </a:pPr>
                      <a:r>
                        <a:rPr lang="ru-RU" sz="1800" dirty="0" smtClean="0">
                          <a:solidFill>
                            <a:schemeClr val="tx1"/>
                          </a:solidFill>
                        </a:rPr>
                        <a:t>Рассмотрение ИКМО представленных документов о выдвижении муниципального списка кандидатов, выдача уполномоченному представителю заверенной копии муниципального списка кандидатов либо мотивированного решения об отказе в выдаче такой копии</a:t>
                      </a:r>
                      <a:endParaRPr lang="ru-RU" sz="1800" dirty="0">
                        <a:solidFill>
                          <a:schemeClr val="tx1"/>
                        </a:solidFill>
                        <a:latin typeface="+mn-lt"/>
                      </a:endParaRPr>
                    </a:p>
                  </a:txBody>
                  <a:tcPr marL="44450" marR="44450" marT="0" marB="0" anchor="ctr"/>
                </a:tc>
                <a:tc>
                  <a:txBody>
                    <a:bodyPr/>
                    <a:lstStyle/>
                    <a:p>
                      <a:pPr algn="ctr">
                        <a:lnSpc>
                          <a:spcPct val="100000"/>
                        </a:lnSpc>
                        <a:spcAft>
                          <a:spcPts val="0"/>
                        </a:spcAft>
                      </a:pPr>
                      <a:r>
                        <a:rPr lang="ru-RU" sz="1800" dirty="0" smtClean="0">
                          <a:solidFill>
                            <a:schemeClr val="tx1"/>
                          </a:solidFill>
                          <a:effectLst/>
                        </a:rPr>
                        <a:t>в течение трех дней со дня приема документов</a:t>
                      </a:r>
                      <a:endParaRPr lang="ru-RU" sz="1800" b="1" i="1"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0" marB="0" anchor="ctr"/>
                </a:tc>
              </a:tr>
              <a:tr h="1179195">
                <a:tc>
                  <a:txBody>
                    <a:bodyPr/>
                    <a:lstStyle/>
                    <a:p>
                      <a:pPr algn="just">
                        <a:lnSpc>
                          <a:spcPct val="100000"/>
                        </a:lnSpc>
                        <a:spcAft>
                          <a:spcPts val="0"/>
                        </a:spcAft>
                      </a:pPr>
                      <a:r>
                        <a:rPr lang="ru-RU" sz="1800" kern="1200" dirty="0">
                          <a:solidFill>
                            <a:schemeClr val="tx1"/>
                          </a:solidFill>
                        </a:rPr>
                        <a:t>Представление в ОИК документов для регистрации </a:t>
                      </a:r>
                      <a:r>
                        <a:rPr lang="ru-RU" sz="1800" kern="1200" dirty="0" smtClean="0">
                          <a:solidFill>
                            <a:schemeClr val="tx1"/>
                          </a:solidFill>
                        </a:rPr>
                        <a:t>муниципального списка кандидатов</a:t>
                      </a:r>
                      <a:endParaRPr lang="ru-RU" sz="1800" kern="1200" dirty="0">
                        <a:solidFill>
                          <a:schemeClr val="tx1"/>
                        </a:solidFill>
                        <a:latin typeface="+mn-lt"/>
                        <a:ea typeface="+mn-ea"/>
                        <a:cs typeface="+mn-cs"/>
                      </a:endParaRPr>
                    </a:p>
                  </a:txBody>
                  <a:tcPr marL="44450" marR="44450" marT="0" marB="0" anchor="ctr"/>
                </a:tc>
                <a:tc>
                  <a:txBody>
                    <a:bodyPr/>
                    <a:lstStyle/>
                    <a:p>
                      <a:pPr algn="ctr">
                        <a:lnSpc>
                          <a:spcPct val="100000"/>
                        </a:lnSpc>
                        <a:spcAft>
                          <a:spcPts val="0"/>
                        </a:spcAft>
                      </a:pPr>
                      <a:r>
                        <a:rPr lang="ru-RU" sz="1800" kern="1200" dirty="0">
                          <a:solidFill>
                            <a:schemeClr val="tx1"/>
                          </a:solidFill>
                        </a:rPr>
                        <a:t>Не ранее чем за </a:t>
                      </a:r>
                      <a:r>
                        <a:rPr lang="ru-RU" sz="1800" kern="1200" dirty="0" smtClean="0">
                          <a:solidFill>
                            <a:schemeClr val="tx1"/>
                          </a:solidFill>
                        </a:rPr>
                        <a:t>65 </a:t>
                      </a:r>
                      <a:r>
                        <a:rPr lang="ru-RU" sz="1800" kern="1200" dirty="0">
                          <a:solidFill>
                            <a:schemeClr val="tx1"/>
                          </a:solidFill>
                        </a:rPr>
                        <a:t>дней и не позднее чем </a:t>
                      </a:r>
                      <a:r>
                        <a:rPr lang="ru-RU" sz="1800" kern="1200" dirty="0" smtClean="0">
                          <a:solidFill>
                            <a:schemeClr val="tx1"/>
                          </a:solidFill>
                        </a:rPr>
                        <a:t/>
                      </a:r>
                      <a:br>
                        <a:rPr lang="ru-RU" sz="1800" kern="1200" dirty="0" smtClean="0">
                          <a:solidFill>
                            <a:schemeClr val="tx1"/>
                          </a:solidFill>
                        </a:rPr>
                      </a:br>
                      <a:r>
                        <a:rPr lang="ru-RU" sz="1800" kern="1200" dirty="0" smtClean="0">
                          <a:solidFill>
                            <a:schemeClr val="tx1"/>
                          </a:solidFill>
                        </a:rPr>
                        <a:t>за </a:t>
                      </a:r>
                      <a:r>
                        <a:rPr lang="ru-RU" sz="1800" kern="1200" dirty="0">
                          <a:solidFill>
                            <a:schemeClr val="tx1"/>
                          </a:solidFill>
                        </a:rPr>
                        <a:t>45 дней до дня голосования, </a:t>
                      </a:r>
                      <a:r>
                        <a:rPr lang="ru-RU" sz="1800" kern="1200" dirty="0" smtClean="0">
                          <a:solidFill>
                            <a:schemeClr val="tx1"/>
                          </a:solidFill>
                        </a:rPr>
                        <a:t/>
                      </a:r>
                      <a:br>
                        <a:rPr lang="ru-RU" sz="1800" kern="1200" dirty="0" smtClean="0">
                          <a:solidFill>
                            <a:schemeClr val="tx1"/>
                          </a:solidFill>
                        </a:rPr>
                      </a:br>
                      <a:r>
                        <a:rPr lang="ru-RU" sz="1800" kern="1200" dirty="0" smtClean="0">
                          <a:solidFill>
                            <a:schemeClr val="tx1"/>
                          </a:solidFill>
                        </a:rPr>
                        <a:t>до </a:t>
                      </a:r>
                      <a:r>
                        <a:rPr lang="ru-RU" sz="1800" kern="1200" dirty="0">
                          <a:solidFill>
                            <a:schemeClr val="tx1"/>
                          </a:solidFill>
                        </a:rPr>
                        <a:t>18 часов по местному времени</a:t>
                      </a:r>
                    </a:p>
                    <a:p>
                      <a:pPr algn="ctr">
                        <a:lnSpc>
                          <a:spcPct val="100000"/>
                        </a:lnSpc>
                        <a:spcAft>
                          <a:spcPts val="0"/>
                        </a:spcAft>
                      </a:pPr>
                      <a:r>
                        <a:rPr lang="ru-RU" sz="1800" kern="1200" dirty="0" smtClean="0">
                          <a:solidFill>
                            <a:schemeClr val="tx1"/>
                          </a:solidFill>
                        </a:rPr>
                        <a:t>с 15 </a:t>
                      </a:r>
                      <a:r>
                        <a:rPr lang="ru-RU" sz="1800" kern="1200" dirty="0">
                          <a:solidFill>
                            <a:schemeClr val="tx1"/>
                          </a:solidFill>
                        </a:rPr>
                        <a:t>июля </a:t>
                      </a:r>
                      <a:r>
                        <a:rPr lang="ru-RU" sz="1800" kern="1200" dirty="0" smtClean="0">
                          <a:solidFill>
                            <a:schemeClr val="tx1"/>
                          </a:solidFill>
                        </a:rPr>
                        <a:t>по 4 </a:t>
                      </a:r>
                      <a:r>
                        <a:rPr lang="ru-RU" sz="1800" kern="1200" dirty="0">
                          <a:solidFill>
                            <a:schemeClr val="tx1"/>
                          </a:solidFill>
                        </a:rPr>
                        <a:t>августа </a:t>
                      </a:r>
                      <a:r>
                        <a:rPr lang="ru-RU" sz="1800" kern="1200" dirty="0" smtClean="0">
                          <a:solidFill>
                            <a:schemeClr val="tx1"/>
                          </a:solidFill>
                        </a:rPr>
                        <a:t>2021 </a:t>
                      </a:r>
                      <a:r>
                        <a:rPr lang="ru-RU" sz="1800" kern="1200" dirty="0">
                          <a:solidFill>
                            <a:schemeClr val="tx1"/>
                          </a:solidFill>
                        </a:rPr>
                        <a:t>года до 18.00 часов</a:t>
                      </a:r>
                      <a:endParaRPr lang="ru-RU" sz="1800" b="1" i="1" kern="1200" dirty="0">
                        <a:solidFill>
                          <a:schemeClr val="tx1"/>
                        </a:solidFill>
                        <a:latin typeface="+mn-lt"/>
                        <a:ea typeface="+mn-ea"/>
                        <a:cs typeface="+mn-cs"/>
                      </a:endParaRPr>
                    </a:p>
                  </a:txBody>
                  <a:tcPr marL="44450" marR="44450" marT="0" marB="0" anchor="ctr"/>
                </a:tc>
              </a:tr>
            </a:tbl>
          </a:graphicData>
        </a:graphic>
      </p:graphicFrame>
    </p:spTree>
    <p:extLst>
      <p:ext uri="{BB962C8B-B14F-4D97-AF65-F5344CB8AC3E}">
        <p14:creationId xmlns:p14="http://schemas.microsoft.com/office/powerpoint/2010/main" val="336946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8130</TotalTime>
  <Words>3106</Words>
  <Application>Microsoft Office PowerPoint</Application>
  <PresentationFormat>Широкоэкранный</PresentationFormat>
  <Paragraphs>349</Paragraphs>
  <Slides>35</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Arial Black</vt:lpstr>
      <vt:lpstr>Calibri</vt:lpstr>
      <vt:lpstr>Calibri Light</vt:lpstr>
      <vt:lpstr>Segoe Print</vt:lpstr>
      <vt:lpstr>Times New Roman</vt:lpstr>
      <vt:lpstr>Wingdings</vt:lpstr>
      <vt:lpstr>Тема Office</vt:lpstr>
      <vt:lpstr>ИЗБИРАТЕЛЬНАЯ КОМИССИЯ КАЛИНИНГРАДСКОЙ ОБЛАСТИ Центр обучения кадров избирательных комиссий и иных участников избирательного процесса</vt:lpstr>
      <vt:lpstr>Учебные пособия: </vt:lpstr>
      <vt:lpstr>МЕРОПРИЯТИЯ ТИК (ИКМО) ПРИ ВЫДВИЖЕНИИ КАНДИДАТОВ, СПИСКА КАНДИДАТОВ: </vt:lpstr>
      <vt:lpstr>УЧАСТИЕ ТИК (ИКМО)  В МЕРОПРИЯТИЯХ ПО ВЫДВИЖЕНИЮ КАНДИДАТОВ, МУНИЦИПАЛЬНОГО СПИСКА КАНДИДАТОВ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ДОКУМЕНТЫ ТИК (ИКМО), ИСПОЛЬЗУЕМЫЕ ПРИ ПРИЕМЕ ДОКУМЕНТОВ: </vt:lpstr>
      <vt:lpstr>ИСПОЛЬЗОВАНИЕ ЖУРНАЛОВ РЕГИСТРАЦИИ ИСХОДЯЩИХ И ВХОДЯЩИХ ДОКУМЕНТОВ: </vt:lpstr>
      <vt:lpstr>ПРИМЕРЫ ЗАПИСЕЙ: </vt:lpstr>
      <vt:lpstr>ВИДЫ ПОДТВЕРЖДЕНИЙ ПОЛУЧЕНИЯ ДОКУМЕНТОВ, ПРЕДСТАВЛЕННЫХ: </vt:lpstr>
      <vt:lpstr>ПОДТВЕРЖДЕНИЕ ПОЛУЧЕНИЯ ДОКУМЕНТОВ О ВЫДВИЖЕНИИ КАНДИДАТА  В ПОРЯДКЕ САМОВЫДВИЖЕНИЯ: </vt:lpstr>
      <vt:lpstr>РАЗРЕШЕНИЕ НА ОТКРЫТИЕ СПЕЦИАЛЬНОГО ИЗБИРАТЕЛЬНОГО СЧЕТА: </vt:lpstr>
      <vt:lpstr>РЕКОМЕНДУЕМЫЙ ПЕРЕЧЕНЬ ИНФОРМАЦИОННЫХ МАТЕРИАЛОВ  ДЛЯ РАЗМЕЩЕНИЯ НА ИНФОРМАЦИОННОМ СТЕНДЕ ТИК (ИКМО): </vt:lpstr>
      <vt:lpstr>ПЕРЕЧЕНЬ ДОКУМЕНТОВ О ВЫДВИЖЕНИИ КАНДИДАТА В ПОРЯДКЕ САМОВЫДВИЖЕНИЯ: </vt:lpstr>
      <vt:lpstr>ПЕРЕЧЕНЬ ДОКУМЕНТОВ О ВЫДВИЖЕНИИ КАНДИДАТА  ИЗБИРАТЕЛЬНЫМ ОБЪЕДИНЕНИЕМ: </vt:lpstr>
      <vt:lpstr>Презентация PowerPoint</vt:lpstr>
      <vt:lpstr>ПРЕДСТАВЛЕНИЕ ДОКУМЕНТОВ О ВЫДВИЖЕНИИ ИНЫМИ ЛИЦАМИ  </vt:lpstr>
      <vt:lpstr>ПОРЯДОК ПРИЕМА ДОКУМЕНТОВ О ВЫДВИЖЕНИИ КАНДИДАТОВ: </vt:lpstr>
      <vt:lpstr>ПОРЯДОК ПРИЕМА ДОКУМЕНТОВ О ВЫДВИЖЕНИИ КАНДИДАТОВ: </vt:lpstr>
      <vt:lpstr>ПОРЯДОК ПРИЕМА ДОКУМЕНТОВ О ВЫДВИЖЕНИИ КАНДИДАТОВ: </vt:lpstr>
      <vt:lpstr>ДЕЙСТВИЯ ТИК ПОСЛЕ ПРИЕМА ДОКУМЕНТОВ О ВЫДВИЖЕНИИ КАНДИДАТОВ: </vt:lpstr>
      <vt:lpstr>ПЕРЕЧЕНЬ ДОКУМЕНТОВ О ВЫДВИЖЕНИИ ИЗБИРАТЕЛЬНЫМ ОБЪЕДИНЕНИЕМ МУНИЦИПАЛЬНОГО СПИСКА КАНДИДАТОВ: </vt:lpstr>
      <vt:lpstr>Презентация PowerPoint</vt:lpstr>
      <vt:lpstr>ОСОБЕННОСТИ ПРИЕМА ДОКУМЕНТОВ О ВЫДВИЖЕНИИ  МУНИЦИПАЛЬНОГО СПИСКА КАНДИДАТОВ: </vt:lpstr>
      <vt:lpstr>Презентация PowerPoint</vt:lpstr>
      <vt:lpstr>Презентация PowerPoint</vt:lpstr>
      <vt:lpstr>ДЕЙСТВИЯ ТИК ПОСЛЕ ПРИЕМА МУНИЦИПАЛЬНОГО СПИСКА КАНДИДАТОВ: </vt:lpstr>
      <vt:lpstr>ЗАВЕРЕНИЕ МУНИЦИПАЛЬНОГО СПИСКА КАНДИДАТОВ</vt:lpstr>
      <vt:lpstr>ЗАВЕРЕНИЕ МУНИЦИПАЛЬНОГО СПИСКА КАНДИДАТОВ</vt:lpstr>
      <vt:lpstr>ОТКАЗ В ЗАВЕРЕНИИ МУНИЦИПАЛЬНОГО СПИСКА КАНДИДАТОВ</vt:lpstr>
      <vt:lpstr>ИСКЛЮЧЕНИЕ КАНДИДАТА ИЗ МУНИЦИПАЛЬНОГО СПИСКА КАНДИДАТОВ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Избирательная комиссия Калининградской области Центр обучения кадров избирательных комиссий и иных участников избирательного процесса</dc:title>
  <dc:creator>Владимир Карлаш</dc:creator>
  <cp:lastModifiedBy>Kuznetsov</cp:lastModifiedBy>
  <cp:revision>268</cp:revision>
  <dcterms:created xsi:type="dcterms:W3CDTF">2016-04-13T09:34:29Z</dcterms:created>
  <dcterms:modified xsi:type="dcterms:W3CDTF">2021-03-02T15:33:48Z</dcterms:modified>
</cp:coreProperties>
</file>